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7" r:id="rId4"/>
    <p:sldId id="268" r:id="rId5"/>
    <p:sldId id="270" r:id="rId6"/>
    <p:sldId id="271" r:id="rId7"/>
    <p:sldId id="259" r:id="rId8"/>
    <p:sldId id="266" r:id="rId9"/>
    <p:sldId id="272" r:id="rId10"/>
    <p:sldId id="269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2" r:id="rId19"/>
    <p:sldId id="281" r:id="rId20"/>
    <p:sldId id="278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60" r:id="rId35"/>
    <p:sldId id="261" r:id="rId36"/>
    <p:sldId id="262" r:id="rId37"/>
    <p:sldId id="263" r:id="rId38"/>
    <p:sldId id="264" r:id="rId39"/>
    <p:sldId id="265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7A"/>
    <a:srgbClr val="007E39"/>
    <a:srgbClr val="00FA71"/>
    <a:srgbClr val="00153D"/>
    <a:srgbClr val="F85656"/>
    <a:srgbClr val="808080"/>
    <a:srgbClr val="0808EF"/>
    <a:srgbClr val="1E1F1C"/>
    <a:srgbClr val="4A86FA"/>
    <a:srgbClr val="FD8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>
      <p:cViewPr varScale="1">
        <p:scale>
          <a:sx n="57" d="100"/>
          <a:sy n="57" d="100"/>
        </p:scale>
        <p:origin x="309" y="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7903D-3D7D-4A6B-8D55-A385AC0211CC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0379-1972-4667-970F-0CC9B8B67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7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5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3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5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1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5145" y="3740935"/>
            <a:ext cx="15357470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청주시 원도심 분석 및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511857" y="5104822"/>
            <a:ext cx="9213021" cy="32057"/>
            <a:chOff x="4511857" y="5104822"/>
            <a:chExt cx="9213021" cy="32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857" y="5104822"/>
              <a:ext cx="9213021" cy="32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3103" y="4878228"/>
            <a:ext cx="15357470" cy="2055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활성화 전략 수립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-1706598" y="9670077"/>
            <a:ext cx="108804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8B43AEF-6EAF-4989-80D8-72389909069B}"/>
              </a:ext>
            </a:extLst>
          </p:cNvPr>
          <p:cNvSpPr/>
          <p:nvPr/>
        </p:nvSpPr>
        <p:spPr>
          <a:xfrm>
            <a:off x="10938298" y="2328021"/>
            <a:ext cx="167599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12881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5A23B-1174-468F-A230-A3C29A3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8883"/>
            <a:ext cx="2209801" cy="56958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2FAAD-3C3F-40F7-8967-1F69AC5A5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0" y="2922583"/>
            <a:ext cx="2133600" cy="5695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74C5C-55FC-4CCF-A146-0AEFB3190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91" y="2928882"/>
            <a:ext cx="2133600" cy="569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0750F1-C2A9-4CD8-AD1A-12CE5FCFA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17" y="2924963"/>
            <a:ext cx="2133600" cy="5695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A50A-1033-4C47-86BE-0C7ADC896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70" y="2928882"/>
            <a:ext cx="2313130" cy="56958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960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476401" y="354460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476095" y="709320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467600" y="1081523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476401" y="1453720"/>
            <a:ext cx="304800" cy="30462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7787564" y="329279"/>
            <a:ext cx="385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초고령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7793927" y="675394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7780895" y="1090808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7780895" y="1452146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69918" y="9942611"/>
            <a:ext cx="7967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 고령화정도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격자매핑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819400" y="2247900"/>
            <a:ext cx="7848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시각화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20FECD-4F1F-460F-B121-07CC37799FE9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01201F-0917-4562-9924-0FC50A43AC16}"/>
              </a:ext>
            </a:extLst>
          </p:cNvPr>
          <p:cNvSpPr/>
          <p:nvPr/>
        </p:nvSpPr>
        <p:spPr>
          <a:xfrm>
            <a:off x="7962106" y="2943631"/>
            <a:ext cx="2133600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67A2777-7155-4BEE-A5D7-FD3F609E9379}"/>
              </a:ext>
            </a:extLst>
          </p:cNvPr>
          <p:cNvSpPr/>
          <p:nvPr/>
        </p:nvSpPr>
        <p:spPr>
          <a:xfrm>
            <a:off x="6934861" y="8991979"/>
            <a:ext cx="4493816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1FA816-8450-41CF-ACB5-01887E8A2630}"/>
              </a:ext>
            </a:extLst>
          </p:cNvPr>
          <p:cNvSpPr txBox="1"/>
          <p:nvPr/>
        </p:nvSpPr>
        <p:spPr>
          <a:xfrm>
            <a:off x="6934861" y="9090946"/>
            <a:ext cx="4439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유입인구에는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신축아파트 입주가 상당부분을  차지하였을 것으로 예상됨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5E118D5-6C93-4390-AA9C-36BECFBE8E74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4E9F85-AA1D-447C-81A7-FD278CF7DDC3}"/>
              </a:ext>
            </a:extLst>
          </p:cNvPr>
          <p:cNvSpPr txBox="1"/>
          <p:nvPr/>
        </p:nvSpPr>
        <p:spPr>
          <a:xfrm>
            <a:off x="2274074" y="9109138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증가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47E190-8139-487C-9783-49C920AB3D9E}"/>
              </a:ext>
            </a:extLst>
          </p:cNvPr>
          <p:cNvSpPr/>
          <p:nvPr/>
        </p:nvSpPr>
        <p:spPr>
          <a:xfrm>
            <a:off x="8610600" y="3075336"/>
            <a:ext cx="1219200" cy="544411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05D8DF-DBFB-49EA-AE21-374189C28B21}"/>
              </a:ext>
            </a:extLst>
          </p:cNvPr>
          <p:cNvCxnSpPr>
            <a:cxnSpLocks/>
          </p:cNvCxnSpPr>
          <p:nvPr/>
        </p:nvCxnSpPr>
        <p:spPr>
          <a:xfrm flipH="1">
            <a:off x="9753600" y="2781300"/>
            <a:ext cx="1295400" cy="2940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EBAB8D64-C276-40A7-AFC5-BEDD93612F43}"/>
              </a:ext>
            </a:extLst>
          </p:cNvPr>
          <p:cNvSpPr txBox="1"/>
          <p:nvPr/>
        </p:nvSpPr>
        <p:spPr>
          <a:xfrm>
            <a:off x="10896600" y="2366546"/>
            <a:ext cx="17225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신축아파트 위치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DE12F62-BB2C-4B45-A75D-B78E300B07D2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bject 32">
            <a:extLst>
              <a:ext uri="{FF2B5EF4-FFF2-40B4-BE49-F238E27FC236}">
                <a16:creationId xmlns:a16="http://schemas.microsoft.com/office/drawing/2014/main" id="{D75ECB11-DF45-4839-A1EC-0F6825142941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49585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128810" y="1604546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173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014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53890" y="9944100"/>
            <a:ext cx="7229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고령화정도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380243" y="2326696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DCB60C-3516-412C-81D1-8F61AEB9D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2583"/>
            <a:ext cx="2198063" cy="5695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A782A-AE6D-4469-862C-B9404AC0E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683" y="2922582"/>
            <a:ext cx="2104143" cy="5695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3FBE4-B1F7-48CC-9035-ADFC8DB63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295" y="2897795"/>
            <a:ext cx="2058131" cy="5720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553DE2-1FAB-4AE4-96E9-129427783F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802" y="2922582"/>
            <a:ext cx="2104143" cy="5695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0B237-2AF1-4428-9963-309EF691D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123" y="2922817"/>
            <a:ext cx="2104143" cy="569565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EF090E-42F4-4D91-94BD-FCD7A2C284BC}"/>
              </a:ext>
            </a:extLst>
          </p:cNvPr>
          <p:cNvSpPr/>
          <p:nvPr/>
        </p:nvSpPr>
        <p:spPr>
          <a:xfrm>
            <a:off x="8015604" y="2943631"/>
            <a:ext cx="2035624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935631-75A1-41D6-9148-C4BD92D10B05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2240831" y="9118740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B76894D-5B03-40AB-B5CD-6EF896772402}"/>
              </a:ext>
            </a:extLst>
          </p:cNvPr>
          <p:cNvSpPr/>
          <p:nvPr/>
        </p:nvSpPr>
        <p:spPr>
          <a:xfrm>
            <a:off x="7488919" y="8991979"/>
            <a:ext cx="3135937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E1D2D6-7E73-46CC-A19D-64A72AA765FE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정도가  급감하였음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E55FAA0-8081-442D-9137-3C2A3BB718DA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7A576B05-99DF-414C-B72D-22E14CD6BA32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964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63234"/>
            <a:ext cx="7239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건물정보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–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층수로 색 구분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79248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9177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도로명주소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로드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704704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79248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9BB472-D9F6-4D2B-95AD-5DC48EC3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76500"/>
            <a:ext cx="5416700" cy="3032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D1720F-AE86-4C2F-9061-AE2A1107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092474"/>
            <a:ext cx="5416700" cy="3579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E008B9-CE46-4327-A5D0-40FF4C141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135" y="2475026"/>
            <a:ext cx="5841978" cy="719576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2E84332-C5D5-444A-9688-206302D92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113" y="2476500"/>
            <a:ext cx="5281952" cy="71957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3AA21FD-C515-4867-86C6-88037B43B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0" y="8428839"/>
            <a:ext cx="1295400" cy="11139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92AD14-326C-44CC-A86C-7BCA64982A0E}"/>
              </a:ext>
            </a:extLst>
          </p:cNvPr>
          <p:cNvSpPr/>
          <p:nvPr/>
        </p:nvSpPr>
        <p:spPr>
          <a:xfrm>
            <a:off x="0" y="9944100"/>
            <a:ext cx="5690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/floor_map.html</a:t>
            </a:r>
          </a:p>
        </p:txBody>
      </p:sp>
    </p:spTree>
    <p:extLst>
      <p:ext uri="{BB962C8B-B14F-4D97-AF65-F5344CB8AC3E}">
        <p14:creationId xmlns:p14="http://schemas.microsoft.com/office/powerpoint/2010/main" val="219196348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3290958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458200" y="2034689"/>
            <a:ext cx="7239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설정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3468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1916" y="9045089"/>
            <a:ext cx="50244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5371873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F989-D771-4E53-9361-8A66451F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5" y="2457848"/>
            <a:ext cx="5024485" cy="1390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0A507-D16F-4047-8C93-6AFE60EC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4350008"/>
            <a:ext cx="5024484" cy="4603492"/>
          </a:xfrm>
          <a:prstGeom prst="rect">
            <a:avLst/>
          </a:prstGeom>
        </p:spPr>
      </p:pic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39689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183E96-0722-41B4-B87E-EC7BBE3D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457848"/>
            <a:ext cx="2377927" cy="3155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D7500-B856-457E-BF7F-B66FE75D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5610707"/>
            <a:ext cx="2377927" cy="3725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22471-5B0E-4A23-971C-4F101109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2457847"/>
            <a:ext cx="6273567" cy="6307949"/>
          </a:xfrm>
          <a:prstGeom prst="rect">
            <a:avLst/>
          </a:prstGeom>
        </p:spPr>
      </p:pic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558083" y="3390900"/>
            <a:ext cx="31287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E4DF9C0-7CC3-4D7E-BB1A-BFF12ED9D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2367" y="2457847"/>
            <a:ext cx="1371600" cy="2504327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4672157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638800" y="4879822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6049566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587050" y="6157414"/>
            <a:ext cx="307078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7424745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569278" y="7632410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0D8B14-A219-450B-9351-0A7FE2238ABE}"/>
              </a:ext>
            </a:extLst>
          </p:cNvPr>
          <p:cNvSpPr/>
          <p:nvPr/>
        </p:nvSpPr>
        <p:spPr>
          <a:xfrm>
            <a:off x="0" y="9990304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/floor_map_keplergl.html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2000E4-9802-42B3-9282-5BEFCE90B9F5}"/>
              </a:ext>
            </a:extLst>
          </p:cNvPr>
          <p:cNvSpPr/>
          <p:nvPr/>
        </p:nvSpPr>
        <p:spPr>
          <a:xfrm>
            <a:off x="11002683" y="3647015"/>
            <a:ext cx="4673367" cy="4508615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9672AC-C37F-498A-BB49-4ABE7DDC6ABA}"/>
              </a:ext>
            </a:extLst>
          </p:cNvPr>
          <p:cNvSpPr/>
          <p:nvPr/>
        </p:nvSpPr>
        <p:spPr>
          <a:xfrm>
            <a:off x="10849133" y="8234557"/>
            <a:ext cx="6232323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44EE935-8376-4C44-9C2D-F6A429E7B36B}"/>
              </a:ext>
            </a:extLst>
          </p:cNvPr>
          <p:cNvSpPr txBox="1"/>
          <p:nvPr/>
        </p:nvSpPr>
        <p:spPr>
          <a:xfrm>
            <a:off x="10723119" y="8286571"/>
            <a:ext cx="655376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90%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이상의 건물이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8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저층건물로 구성되어 있음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청주시는 지구단위계획 수립 후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2024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원도심 경관지구를 해제할 예정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준주거지역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일반상업지역 높이제한 해제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70137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47845"/>
            <a:ext cx="76803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건물 노후도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–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연수로 색 구분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76390"/>
            <a:ext cx="54167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건물 노후도 데이터 로드 및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689315"/>
            <a:ext cx="56994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90E74-87BF-4EB5-8CF5-C672A738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83064"/>
            <a:ext cx="5416700" cy="3065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57583E-2DB3-4814-A099-4055D4B6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134309"/>
            <a:ext cx="5416700" cy="3537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67E327-8510-44EA-8A80-1BA06B620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476500"/>
            <a:ext cx="4652120" cy="71957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9E76CE-404B-4BBD-B71B-26475A232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726" y="2483064"/>
            <a:ext cx="6250073" cy="71892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571291-34A0-4357-9190-F025311746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502"/>
          <a:stretch/>
        </p:blipFill>
        <p:spPr>
          <a:xfrm>
            <a:off x="16021605" y="2483064"/>
            <a:ext cx="1844754" cy="2133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36FAD-663B-4FC0-8C6E-91F8EC909E12}"/>
              </a:ext>
            </a:extLst>
          </p:cNvPr>
          <p:cNvSpPr/>
          <p:nvPr/>
        </p:nvSpPr>
        <p:spPr>
          <a:xfrm>
            <a:off x="0" y="9941123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/building_oldness_map.html</a:t>
            </a:r>
          </a:p>
        </p:txBody>
      </p:sp>
    </p:spTree>
    <p:extLst>
      <p:ext uri="{BB962C8B-B14F-4D97-AF65-F5344CB8AC3E}">
        <p14:creationId xmlns:p14="http://schemas.microsoft.com/office/powerpoint/2010/main" val="5260463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C337DBD-CA84-4C6C-8803-E80D4F49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867399"/>
            <a:ext cx="2362200" cy="30099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AFED5F-B00F-47A0-9217-70B4D138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89" y="7946444"/>
            <a:ext cx="5531511" cy="132854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9144000" y="2019300"/>
            <a:ext cx="8001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1930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57200" y="9029700"/>
            <a:ext cx="5024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37187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24300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936667" y="2698840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properties.old_year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936667" y="4218539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922629" y="5457448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“properties.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old_year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947861" y="6971127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3B83B-E856-4979-ABB6-10FC6822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505137"/>
            <a:ext cx="5024484" cy="139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2F4D07-B5B8-4C00-BBF2-B6E15EC9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70" y="4363307"/>
            <a:ext cx="5002113" cy="4513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504DA-4E6A-4446-9D66-CC09C4A89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2505137"/>
            <a:ext cx="6248400" cy="6372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AB7598-4DAF-4585-8D05-D203865D9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1" y="2505137"/>
            <a:ext cx="2400298" cy="339097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A63DF6-91E8-47E6-9882-19BE1D4577A5}"/>
              </a:ext>
            </a:extLst>
          </p:cNvPr>
          <p:cNvSpPr/>
          <p:nvPr/>
        </p:nvSpPr>
        <p:spPr>
          <a:xfrm>
            <a:off x="0" y="9944100"/>
            <a:ext cx="7739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/2.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/building_oldness_map_keplergl.html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AE6FFE-B73F-4899-BEF0-A118F1486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800" y="2571810"/>
            <a:ext cx="1828800" cy="2592476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920786-551D-48DF-815D-0559848423ED}"/>
              </a:ext>
            </a:extLst>
          </p:cNvPr>
          <p:cNvSpPr/>
          <p:nvPr/>
        </p:nvSpPr>
        <p:spPr>
          <a:xfrm>
            <a:off x="11605216" y="2855078"/>
            <a:ext cx="4315345" cy="5412622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6BC308-2587-4A1A-BFF7-8AEC50DD44BE}"/>
              </a:ext>
            </a:extLst>
          </p:cNvPr>
          <p:cNvSpPr/>
          <p:nvPr/>
        </p:nvSpPr>
        <p:spPr>
          <a:xfrm>
            <a:off x="10870214" y="8327444"/>
            <a:ext cx="6884386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D8E876E3-D923-4768-8F7D-C918EE1C4927}"/>
              </a:ext>
            </a:extLst>
          </p:cNvPr>
          <p:cNvSpPr txBox="1"/>
          <p:nvPr/>
        </p:nvSpPr>
        <p:spPr>
          <a:xfrm>
            <a:off x="10820400" y="8517958"/>
            <a:ext cx="7010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비율이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이상을 차지함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및 주거환경정비법 시행령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령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호에 따라 준공된 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이상의 기간이 지난 건축물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177F0C-C940-4D84-B56D-23945EB0F77E}"/>
              </a:ext>
            </a:extLst>
          </p:cNvPr>
          <p:cNvSpPr/>
          <p:nvPr/>
        </p:nvSpPr>
        <p:spPr>
          <a:xfrm>
            <a:off x="5896714" y="9004427"/>
            <a:ext cx="618466" cy="188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6B57EC-FAFC-458D-8C08-9FD4CD08ACA5}"/>
              </a:ext>
            </a:extLst>
          </p:cNvPr>
          <p:cNvCxnSpPr>
            <a:cxnSpLocks/>
          </p:cNvCxnSpPr>
          <p:nvPr/>
        </p:nvCxnSpPr>
        <p:spPr>
          <a:xfrm flipH="1" flipV="1">
            <a:off x="6400802" y="9004428"/>
            <a:ext cx="2327338" cy="25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E0730F-311E-4064-935B-CCE98F8DAB74}"/>
              </a:ext>
            </a:extLst>
          </p:cNvPr>
          <p:cNvCxnSpPr>
            <a:cxnSpLocks/>
          </p:cNvCxnSpPr>
          <p:nvPr/>
        </p:nvCxnSpPr>
        <p:spPr>
          <a:xfrm flipH="1" flipV="1">
            <a:off x="6437852" y="9210149"/>
            <a:ext cx="2290288" cy="457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E2F70485-7194-4F45-83A5-B8ABA6C194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13968"/>
          <a:stretch/>
        </p:blipFill>
        <p:spPr>
          <a:xfrm>
            <a:off x="8728140" y="9055027"/>
            <a:ext cx="1468769" cy="6053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728634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A03251-9F52-45A0-B9BC-A52137CE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878" y="2527077"/>
            <a:ext cx="4842040" cy="71884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12269" y="8801100"/>
            <a:ext cx="1773108" cy="91439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335768" y="399964"/>
            <a:ext cx="4223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청주시_상세도로망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271909" y="2127460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데이터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602561" y="703793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인도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1EEE1-5855-4D8E-A69A-3F5BEA77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1" y="2363889"/>
            <a:ext cx="6143204" cy="4510704"/>
          </a:xfrm>
          <a:prstGeom prst="rect">
            <a:avLst/>
          </a:prstGeom>
        </p:spPr>
      </p:pic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69425"/>
            <a:ext cx="62345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상세 도로망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 데이터 로드 및 필터링 → 통합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B436B8-1412-46D0-8800-ACD8FBD51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62" y="7494399"/>
            <a:ext cx="6143204" cy="2221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9B2610-55C7-4B9B-A7C0-F4CF6426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728" y="2527078"/>
            <a:ext cx="4629212" cy="7188422"/>
          </a:xfrm>
          <a:prstGeom prst="rect">
            <a:avLst/>
          </a:prstGeom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C199220-D36C-4443-B7E8-8F4B335DBB32}"/>
              </a:ext>
            </a:extLst>
          </p:cNvPr>
          <p:cNvSpPr/>
          <p:nvPr/>
        </p:nvSpPr>
        <p:spPr>
          <a:xfrm rot="5400000">
            <a:off x="12391911" y="5442800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3072559" y="8953671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3072559" y="9334672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3390391" y="8919745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3390391" y="9300746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</p:spTree>
    <p:extLst>
      <p:ext uri="{BB962C8B-B14F-4D97-AF65-F5344CB8AC3E}">
        <p14:creationId xmlns:p14="http://schemas.microsoft.com/office/powerpoint/2010/main" val="28517737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335768" y="684695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청주시_추정교통량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271909" y="2127460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4539653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데이터로 분할 및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Dictionary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형태로 저장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54036"/>
            <a:ext cx="6234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추정교통량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로드 및 필터링 → 도로에 매핑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C199220-D36C-4443-B7E8-8F4B335DBB32}"/>
              </a:ext>
            </a:extLst>
          </p:cNvPr>
          <p:cNvSpPr/>
          <p:nvPr/>
        </p:nvSpPr>
        <p:spPr>
          <a:xfrm rot="5400000">
            <a:off x="12359612" y="5457553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3BA43C-8054-4265-8FB5-80A66831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01" y="2395116"/>
            <a:ext cx="6383257" cy="205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72A81-9785-4AB0-BBE1-F8646163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1" y="4933144"/>
            <a:ext cx="6383257" cy="47823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60BBD6-F853-4892-920F-C2351079F7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7778" r="4235" b="5556"/>
          <a:stretch/>
        </p:blipFill>
        <p:spPr>
          <a:xfrm>
            <a:off x="7656184" y="2527077"/>
            <a:ext cx="4608740" cy="7188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E37590-0483-49AC-B3EF-266F31482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8877" y="2527076"/>
            <a:ext cx="4404723" cy="71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4588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674109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375103" y="9942611"/>
            <a:ext cx="6639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교통량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20501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교통량이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3232698" y="2131058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E142D92-F8DD-4CE9-8070-A797A66048DB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791D7D7D-1C2B-4263-9F52-E098ECC474E9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E0BD84-D133-49A3-8CEF-F51EE201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62" y="2917258"/>
            <a:ext cx="3098243" cy="5543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686B9F-9F67-4DDB-A8C0-6A582A3F0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83" y="2905491"/>
            <a:ext cx="3296018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C9D548-F733-4B1F-A3B4-EDCE2542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33" y="2887518"/>
            <a:ext cx="3061765" cy="557329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1368153" y="5299959"/>
            <a:ext cx="827860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9460E1-6E3B-4077-A16B-36037311BB9B}"/>
              </a:ext>
            </a:extLst>
          </p:cNvPr>
          <p:cNvSpPr/>
          <p:nvPr/>
        </p:nvSpPr>
        <p:spPr>
          <a:xfrm>
            <a:off x="2567190" y="5087019"/>
            <a:ext cx="588987" cy="696558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15C6D94-E8DD-4464-98C9-875FAEC721FF}"/>
              </a:ext>
            </a:extLst>
          </p:cNvPr>
          <p:cNvSpPr/>
          <p:nvPr/>
        </p:nvSpPr>
        <p:spPr>
          <a:xfrm>
            <a:off x="5770574" y="525853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B6DCB2E-5774-428C-A804-845D169F07FD}"/>
              </a:ext>
            </a:extLst>
          </p:cNvPr>
          <p:cNvSpPr/>
          <p:nvPr/>
        </p:nvSpPr>
        <p:spPr>
          <a:xfrm>
            <a:off x="6735948" y="512881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97F6151-BA85-42E0-B158-E38EC9CEC65B}"/>
              </a:ext>
            </a:extLst>
          </p:cNvPr>
          <p:cNvSpPr/>
          <p:nvPr/>
        </p:nvSpPr>
        <p:spPr>
          <a:xfrm>
            <a:off x="9728138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63B6659-DA1F-4C59-B5BD-A96CCA527E12}"/>
              </a:ext>
            </a:extLst>
          </p:cNvPr>
          <p:cNvSpPr/>
          <p:nvPr/>
        </p:nvSpPr>
        <p:spPr>
          <a:xfrm>
            <a:off x="10843546" y="5193082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7661371" y="8820210"/>
            <a:ext cx="5190665" cy="111273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7791336" y="9053410"/>
            <a:ext cx="4930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사거리를 포함하는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사거리를 포함하는 사직대로의  교통량이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95447E-DFAB-4CF3-9D17-B9D7C5A981CB}"/>
              </a:ext>
            </a:extLst>
          </p:cNvPr>
          <p:cNvSpPr/>
          <p:nvPr/>
        </p:nvSpPr>
        <p:spPr>
          <a:xfrm>
            <a:off x="388645" y="7962658"/>
            <a:ext cx="2645420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3EEBCB-CDAD-489C-BB3E-E8BB8C10EB99}"/>
              </a:ext>
            </a:extLst>
          </p:cNvPr>
          <p:cNvCxnSpPr>
            <a:cxnSpLocks/>
          </p:cNvCxnSpPr>
          <p:nvPr/>
        </p:nvCxnSpPr>
        <p:spPr>
          <a:xfrm flipH="1">
            <a:off x="1220750" y="5783577"/>
            <a:ext cx="150850" cy="21790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6929E3D2-C1D8-4DDD-9257-09EB35950819}"/>
              </a:ext>
            </a:extLst>
          </p:cNvPr>
          <p:cNvSpPr txBox="1"/>
          <p:nvPr/>
        </p:nvSpPr>
        <p:spPr>
          <a:xfrm>
            <a:off x="351399" y="8013460"/>
            <a:ext cx="264542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95E6919-8672-4B31-9F79-C13B7FB5FF2A}"/>
              </a:ext>
            </a:extLst>
          </p:cNvPr>
          <p:cNvCxnSpPr>
            <a:cxnSpLocks/>
          </p:cNvCxnSpPr>
          <p:nvPr/>
        </p:nvCxnSpPr>
        <p:spPr>
          <a:xfrm flipH="1">
            <a:off x="3095586" y="4662792"/>
            <a:ext cx="229565" cy="4242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D8776C-B547-4303-B127-B33A5BD7EC75}"/>
              </a:ext>
            </a:extLst>
          </p:cNvPr>
          <p:cNvSpPr/>
          <p:nvPr/>
        </p:nvSpPr>
        <p:spPr>
          <a:xfrm>
            <a:off x="3312656" y="4203497"/>
            <a:ext cx="2002435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7AAEEE8C-E32E-42BF-ABC5-B92C4C5E74EF}"/>
              </a:ext>
            </a:extLst>
          </p:cNvPr>
          <p:cNvSpPr txBox="1"/>
          <p:nvPr/>
        </p:nvSpPr>
        <p:spPr>
          <a:xfrm>
            <a:off x="3325151" y="4236983"/>
            <a:ext cx="19932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22729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ADED6F-4ED9-4513-B30F-846CC801F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58" y="3035576"/>
            <a:ext cx="2829320" cy="5553850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3FA2CE4-10CA-44C7-BCA9-978CE2502D2A}"/>
              </a:ext>
            </a:extLst>
          </p:cNvPr>
          <p:cNvSpPr/>
          <p:nvPr/>
        </p:nvSpPr>
        <p:spPr>
          <a:xfrm>
            <a:off x="6324601" y="1290628"/>
            <a:ext cx="3032240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81000" y="1587651"/>
            <a:ext cx="424089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데이터가 주어지지 않은 도로 제거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120675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4212319" y="873840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7197940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96180" y="9944100"/>
            <a:ext cx="7345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연도별 도로망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교통량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3063139" y="578219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348493" y="2476500"/>
            <a:ext cx="887170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도로망 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시각화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A98AD695-64B4-4A79-9500-325539881A3C}"/>
              </a:ext>
            </a:extLst>
          </p:cNvPr>
          <p:cNvSpPr/>
          <p:nvPr/>
        </p:nvSpPr>
        <p:spPr>
          <a:xfrm rot="5400000">
            <a:off x="6034939" y="578683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49DFDE4-3329-466C-A313-71B39582C2E6}"/>
              </a:ext>
            </a:extLst>
          </p:cNvPr>
          <p:cNvSpPr/>
          <p:nvPr/>
        </p:nvSpPr>
        <p:spPr>
          <a:xfrm>
            <a:off x="6462570" y="1455293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E22ED43-BBDB-47B0-8D24-992CE81B74EE}"/>
              </a:ext>
            </a:extLst>
          </p:cNvPr>
          <p:cNvSpPr/>
          <p:nvPr/>
        </p:nvSpPr>
        <p:spPr>
          <a:xfrm>
            <a:off x="6462264" y="1792014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D608683-67D4-4DD3-AE94-231C4C8200CE}"/>
              </a:ext>
            </a:extLst>
          </p:cNvPr>
          <p:cNvSpPr/>
          <p:nvPr/>
        </p:nvSpPr>
        <p:spPr>
          <a:xfrm>
            <a:off x="6453769" y="2164217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EC43DC-C50C-41CA-A413-3DEDF39EA6A0}"/>
              </a:ext>
            </a:extLst>
          </p:cNvPr>
          <p:cNvSpPr txBox="1"/>
          <p:nvPr/>
        </p:nvSpPr>
        <p:spPr>
          <a:xfrm>
            <a:off x="6773733" y="1411973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265922-7748-4748-AEA9-AFCDE5DE4892}"/>
              </a:ext>
            </a:extLst>
          </p:cNvPr>
          <p:cNvSpPr txBox="1"/>
          <p:nvPr/>
        </p:nvSpPr>
        <p:spPr>
          <a:xfrm>
            <a:off x="6751070" y="1764503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B45FC4-2131-42AD-9FB1-6A2281C65FB6}"/>
              </a:ext>
            </a:extLst>
          </p:cNvPr>
          <p:cNvSpPr txBox="1"/>
          <p:nvPr/>
        </p:nvSpPr>
        <p:spPr>
          <a:xfrm>
            <a:off x="6767064" y="2158850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F22D0DB-C894-4A26-87A4-D8A2D0524866}"/>
              </a:ext>
            </a:extLst>
          </p:cNvPr>
          <p:cNvSpPr/>
          <p:nvPr/>
        </p:nvSpPr>
        <p:spPr>
          <a:xfrm>
            <a:off x="6468933" y="2536420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CF39A6-BDF9-408C-BC63-9F0C14BA70AE}"/>
              </a:ext>
            </a:extLst>
          </p:cNvPr>
          <p:cNvSpPr txBox="1"/>
          <p:nvPr/>
        </p:nvSpPr>
        <p:spPr>
          <a:xfrm>
            <a:off x="6758569" y="2506837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5E74E2D-6A66-4C7E-807E-DCD6032E0172}"/>
              </a:ext>
            </a:extLst>
          </p:cNvPr>
          <p:cNvSpPr/>
          <p:nvPr/>
        </p:nvSpPr>
        <p:spPr>
          <a:xfrm>
            <a:off x="152400" y="3061128"/>
            <a:ext cx="9152360" cy="6197172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69C35F0-AF65-40FD-A513-85A3D81A773F}"/>
              </a:ext>
            </a:extLst>
          </p:cNvPr>
          <p:cNvSpPr/>
          <p:nvPr/>
        </p:nvSpPr>
        <p:spPr>
          <a:xfrm rot="21208462">
            <a:off x="10364387" y="5479986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DFB576-3ECA-4300-AC4D-063AEC12B0C4}"/>
              </a:ext>
            </a:extLst>
          </p:cNvPr>
          <p:cNvSpPr/>
          <p:nvPr/>
        </p:nvSpPr>
        <p:spPr>
          <a:xfrm rot="21336785">
            <a:off x="11544670" y="3392309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E8B5682-E6D0-44D4-8923-509DD0C34397}"/>
              </a:ext>
            </a:extLst>
          </p:cNvPr>
          <p:cNvSpPr/>
          <p:nvPr/>
        </p:nvSpPr>
        <p:spPr>
          <a:xfrm>
            <a:off x="9852255" y="6420294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57871E3-D446-4BA2-BF04-CA977332CF11}"/>
              </a:ext>
            </a:extLst>
          </p:cNvPr>
          <p:cNvCxnSpPr>
            <a:cxnSpLocks/>
          </p:cNvCxnSpPr>
          <p:nvPr/>
        </p:nvCxnSpPr>
        <p:spPr>
          <a:xfrm flipH="1">
            <a:off x="10329543" y="5848693"/>
            <a:ext cx="40826" cy="543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40">
            <a:extLst>
              <a:ext uri="{FF2B5EF4-FFF2-40B4-BE49-F238E27FC236}">
                <a16:creationId xmlns:a16="http://schemas.microsoft.com/office/drawing/2014/main" id="{7F83176F-E4F8-4682-87E7-817970CB4F6B}"/>
              </a:ext>
            </a:extLst>
          </p:cNvPr>
          <p:cNvSpPr txBox="1"/>
          <p:nvPr/>
        </p:nvSpPr>
        <p:spPr>
          <a:xfrm>
            <a:off x="9815009" y="6471096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F290BAE-B656-4911-997A-1FF8E157999D}"/>
              </a:ext>
            </a:extLst>
          </p:cNvPr>
          <p:cNvCxnSpPr>
            <a:cxnSpLocks/>
          </p:cNvCxnSpPr>
          <p:nvPr/>
        </p:nvCxnSpPr>
        <p:spPr>
          <a:xfrm flipH="1">
            <a:off x="11736586" y="3089897"/>
            <a:ext cx="196336" cy="2937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34BE8F6-5A58-45D1-B38C-22DFA35EDD68}"/>
              </a:ext>
            </a:extLst>
          </p:cNvPr>
          <p:cNvSpPr/>
          <p:nvPr/>
        </p:nvSpPr>
        <p:spPr>
          <a:xfrm>
            <a:off x="11880111" y="2685971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B251628E-6229-46E2-BFE2-4417F35FEB12}"/>
              </a:ext>
            </a:extLst>
          </p:cNvPr>
          <p:cNvSpPr txBox="1"/>
          <p:nvPr/>
        </p:nvSpPr>
        <p:spPr>
          <a:xfrm>
            <a:off x="11892606" y="2719457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9487396" y="8191500"/>
            <a:ext cx="3404756" cy="13716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CCEEE6-AF87-47D6-944F-C7FC4CA6D1D8}"/>
              </a:ext>
            </a:extLst>
          </p:cNvPr>
          <p:cNvSpPr txBox="1"/>
          <p:nvPr/>
        </p:nvSpPr>
        <p:spPr>
          <a:xfrm>
            <a:off x="9298105" y="8405620"/>
            <a:ext cx="3791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사거리를 포함하는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사거리를 포함하는 사직대로의  교통량이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A022F-2B29-474A-B55D-1BC621CEB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55" y="3205658"/>
            <a:ext cx="2624104" cy="5530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17757E-2FC9-4176-8540-750B8D5BE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258" y="3210898"/>
            <a:ext cx="2478624" cy="55253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9CD707-111E-4278-B8A5-FFCC3022D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074" y="3201496"/>
            <a:ext cx="2592395" cy="553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67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57200" y="48782"/>
            <a:ext cx="7116781" cy="1955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5129" y="1562100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C873FE-A96A-4E73-80E5-4D7CF2E7D8B6}"/>
              </a:ext>
            </a:extLst>
          </p:cNvPr>
          <p:cNvGrpSpPr/>
          <p:nvPr/>
        </p:nvGrpSpPr>
        <p:grpSpPr>
          <a:xfrm>
            <a:off x="913663" y="3800643"/>
            <a:ext cx="4744521" cy="3895907"/>
            <a:chOff x="3934738" y="3810311"/>
            <a:chExt cx="7627168" cy="1701951"/>
          </a:xfrm>
          <a:solidFill>
            <a:srgbClr val="FD8A69"/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8C0CE5B-CE05-4129-908E-EB98B83A0943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29F854C4-25C3-4388-9A33-0AD2ED697410}"/>
                </a:ext>
              </a:extLst>
            </p:cNvPr>
            <p:cNvSpPr txBox="1"/>
            <p:nvPr/>
          </p:nvSpPr>
          <p:spPr>
            <a:xfrm>
              <a:off x="3934738" y="4388965"/>
              <a:ext cx="7627168" cy="4436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r>
                <a:rPr 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 </a:t>
              </a:r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분석</a:t>
              </a:r>
              <a:endParaRPr lang="en-US" sz="2400" b="1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EA6A96BD-FA89-4B00-B0A3-FBF9DBA6F4BD}"/>
              </a:ext>
            </a:extLst>
          </p:cNvPr>
          <p:cNvSpPr/>
          <p:nvPr/>
        </p:nvSpPr>
        <p:spPr>
          <a:xfrm>
            <a:off x="2907312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  <a:endParaRPr lang="ko-KR" altLang="en-US" sz="44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10CA31-5871-4C7F-A73E-47D0868F6B12}"/>
              </a:ext>
            </a:extLst>
          </p:cNvPr>
          <p:cNvGrpSpPr/>
          <p:nvPr/>
        </p:nvGrpSpPr>
        <p:grpSpPr>
          <a:xfrm>
            <a:off x="6705600" y="3800643"/>
            <a:ext cx="4744521" cy="3895907"/>
            <a:chOff x="4012752" y="3810311"/>
            <a:chExt cx="7627168" cy="1701951"/>
          </a:xfrm>
          <a:solidFill>
            <a:srgbClr val="FD8A69"/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8C013FF-9B73-408E-948E-6DB15C31AE21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94B22267-15FB-4208-AEB8-C08442087940}"/>
                </a:ext>
              </a:extLst>
            </p:cNvPr>
            <p:cNvSpPr txBox="1"/>
            <p:nvPr/>
          </p:nvSpPr>
          <p:spPr>
            <a:xfrm>
              <a:off x="4012752" y="4282231"/>
              <a:ext cx="7627168" cy="84706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과제 목표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설정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C02E94DA-A79B-49EB-8716-2928830631F5}"/>
              </a:ext>
            </a:extLst>
          </p:cNvPr>
          <p:cNvSpPr/>
          <p:nvPr/>
        </p:nvSpPr>
        <p:spPr>
          <a:xfrm>
            <a:off x="8650720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  <a:endParaRPr lang="ko-KR" altLang="en-US" sz="44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7FBE1F-341E-43A2-9029-AFE2FE69C4B3}"/>
              </a:ext>
            </a:extLst>
          </p:cNvPr>
          <p:cNvGrpSpPr/>
          <p:nvPr/>
        </p:nvGrpSpPr>
        <p:grpSpPr>
          <a:xfrm>
            <a:off x="12400479" y="3800643"/>
            <a:ext cx="4744521" cy="3895907"/>
            <a:chOff x="3934738" y="3810311"/>
            <a:chExt cx="7627168" cy="1701951"/>
          </a:xfrm>
          <a:solidFill>
            <a:srgbClr val="FD8A6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E65DC7-8BA9-4F62-AF2E-36365E4990E6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12D90894-B3CA-4BE4-B58C-475B2A90F0D6}"/>
                </a:ext>
              </a:extLst>
            </p:cNvPr>
            <p:cNvSpPr txBox="1"/>
            <p:nvPr/>
          </p:nvSpPr>
          <p:spPr>
            <a:xfrm>
              <a:off x="3934738" y="4078600"/>
              <a:ext cx="7627168" cy="125042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활성화 전략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도출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C110D697-ED39-4731-BD37-48C900785FA5}"/>
              </a:ext>
            </a:extLst>
          </p:cNvPr>
          <p:cNvSpPr/>
          <p:nvPr/>
        </p:nvSpPr>
        <p:spPr>
          <a:xfrm>
            <a:off x="14394128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3</a:t>
            </a:r>
            <a:endParaRPr lang="ko-KR" altLang="en-US" sz="4400" b="1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486400" y="547973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승하차이력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78755" y="6050371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버스정류장 현황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5403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버스정류장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승하차이력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9A7F08-F367-4251-B948-4B0B278D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5" y="2346708"/>
            <a:ext cx="6301129" cy="3461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9ECC56-50D3-4A78-8126-A0607FB6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65" y="6419849"/>
            <a:ext cx="6301129" cy="3313297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086600" y="1984769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en-US" altLang="ko-KR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Foiium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C8B070-4F8D-40C1-BCBE-E05DF4714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1" y="2354102"/>
            <a:ext cx="4500785" cy="7339338"/>
          </a:xfrm>
          <a:prstGeom prst="rect">
            <a:avLst/>
          </a:prstGeom>
        </p:spPr>
      </p:pic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9A317CA1-BDDB-4472-9483-0FE511F42043}"/>
              </a:ext>
            </a:extLst>
          </p:cNvPr>
          <p:cNvSpPr/>
          <p:nvPr/>
        </p:nvSpPr>
        <p:spPr>
          <a:xfrm rot="5400000">
            <a:off x="12205042" y="5537542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DD3FF9-CF1C-4D98-A09F-580FB3B5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188" y="2552700"/>
            <a:ext cx="4980631" cy="714074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16AB12-FE1D-4D20-9CF9-45C83A48A4D0}"/>
              </a:ext>
            </a:extLst>
          </p:cNvPr>
          <p:cNvSpPr/>
          <p:nvPr/>
        </p:nvSpPr>
        <p:spPr>
          <a:xfrm>
            <a:off x="105086" y="9941123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16" name="Object 40">
            <a:extLst>
              <a:ext uri="{FF2B5EF4-FFF2-40B4-BE49-F238E27FC236}">
                <a16:creationId xmlns:a16="http://schemas.microsoft.com/office/drawing/2014/main" id="{EF11FE95-969C-438D-AB79-25DA9474FAAA}"/>
              </a:ext>
            </a:extLst>
          </p:cNvPr>
          <p:cNvSpPr txBox="1"/>
          <p:nvPr/>
        </p:nvSpPr>
        <p:spPr>
          <a:xfrm>
            <a:off x="12877800" y="2077903"/>
            <a:ext cx="5943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반경 </a:t>
            </a:r>
            <a:r>
              <a:rPr lang="en-US" altLang="ko-KR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5.5km </a:t>
            </a:r>
            <a:r>
              <a:rPr lang="ko-KR" altLang="en-US" sz="23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</a:t>
            </a:r>
            <a:r>
              <a:rPr lang="ko-KR" altLang="en-US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3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6369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B967BB7-7AFA-4553-A457-073E173EC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98" y="3440862"/>
            <a:ext cx="2829320" cy="555385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4F94E74-A6C8-4BE3-912C-8465FAF555A6}"/>
              </a:ext>
            </a:extLst>
          </p:cNvPr>
          <p:cNvSpPr/>
          <p:nvPr/>
        </p:nvSpPr>
        <p:spPr>
          <a:xfrm rot="21208462">
            <a:off x="10208427" y="5885272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E4E1B15-9A33-43D4-BFAA-268AEA1AD637}"/>
              </a:ext>
            </a:extLst>
          </p:cNvPr>
          <p:cNvSpPr/>
          <p:nvPr/>
        </p:nvSpPr>
        <p:spPr>
          <a:xfrm rot="21336785">
            <a:off x="11388710" y="3797595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0FD7994-FB11-4D45-A35E-CC4E2AC7EB80}"/>
              </a:ext>
            </a:extLst>
          </p:cNvPr>
          <p:cNvSpPr/>
          <p:nvPr/>
        </p:nvSpPr>
        <p:spPr>
          <a:xfrm>
            <a:off x="9696295" y="6825580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FFFB27F-F6DC-4154-88EF-B7829354DFD0}"/>
              </a:ext>
            </a:extLst>
          </p:cNvPr>
          <p:cNvCxnSpPr>
            <a:cxnSpLocks/>
          </p:cNvCxnSpPr>
          <p:nvPr/>
        </p:nvCxnSpPr>
        <p:spPr>
          <a:xfrm flipH="1">
            <a:off x="10173583" y="6253979"/>
            <a:ext cx="40826" cy="543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40">
            <a:extLst>
              <a:ext uri="{FF2B5EF4-FFF2-40B4-BE49-F238E27FC236}">
                <a16:creationId xmlns:a16="http://schemas.microsoft.com/office/drawing/2014/main" id="{70FA38D9-43B0-4D95-BE7B-7B96B02960D9}"/>
              </a:ext>
            </a:extLst>
          </p:cNvPr>
          <p:cNvSpPr txBox="1"/>
          <p:nvPr/>
        </p:nvSpPr>
        <p:spPr>
          <a:xfrm>
            <a:off x="9659049" y="6876382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8CE4687-739D-46A8-912D-3D651FD20CC3}"/>
              </a:ext>
            </a:extLst>
          </p:cNvPr>
          <p:cNvCxnSpPr>
            <a:cxnSpLocks/>
          </p:cNvCxnSpPr>
          <p:nvPr/>
        </p:nvCxnSpPr>
        <p:spPr>
          <a:xfrm flipH="1">
            <a:off x="11580626" y="3495183"/>
            <a:ext cx="196336" cy="2937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BEEB01C-6225-4835-9AC2-12EF93DEEA3D}"/>
              </a:ext>
            </a:extLst>
          </p:cNvPr>
          <p:cNvSpPr/>
          <p:nvPr/>
        </p:nvSpPr>
        <p:spPr>
          <a:xfrm>
            <a:off x="11724151" y="3091257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856E2217-EB7B-4C16-9E15-8F570F530CCA}"/>
              </a:ext>
            </a:extLst>
          </p:cNvPr>
          <p:cNvSpPr txBox="1"/>
          <p:nvPr/>
        </p:nvSpPr>
        <p:spPr>
          <a:xfrm>
            <a:off x="11736646" y="3124743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05086" y="9941123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52400" y="2410480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ko-KR" altLang="en-US" sz="2800" b="1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205010" y="1638300"/>
            <a:ext cx="46717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1FFA18-DE16-4BAE-B8B5-F7069C4D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8" y="2980199"/>
            <a:ext cx="4980631" cy="6746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13C936-848C-4854-9AB9-F00432630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58" y="3132504"/>
            <a:ext cx="3166744" cy="6354396"/>
          </a:xfrm>
          <a:prstGeom prst="roundRect">
            <a:avLst>
              <a:gd name="adj" fmla="val 5917"/>
            </a:avLst>
          </a:prstGeom>
          <a:ln w="57150">
            <a:solidFill>
              <a:srgbClr val="00007A"/>
            </a:solidFill>
          </a:ln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06AAC3-3BB5-4E6B-9F55-BC987342B0E8}"/>
              </a:ext>
            </a:extLst>
          </p:cNvPr>
          <p:cNvCxnSpPr>
            <a:cxnSpLocks/>
          </p:cNvCxnSpPr>
          <p:nvPr/>
        </p:nvCxnSpPr>
        <p:spPr>
          <a:xfrm flipH="1">
            <a:off x="3428999" y="3238500"/>
            <a:ext cx="2140406" cy="213360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41FE7F-BC05-4BE4-8908-9910AE05D923}"/>
              </a:ext>
            </a:extLst>
          </p:cNvPr>
          <p:cNvCxnSpPr>
            <a:cxnSpLocks/>
          </p:cNvCxnSpPr>
          <p:nvPr/>
        </p:nvCxnSpPr>
        <p:spPr>
          <a:xfrm flipH="1" flipV="1">
            <a:off x="3429000" y="8053748"/>
            <a:ext cx="2140405" cy="1356954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048318-AD47-438B-8916-B1B434316D62}"/>
              </a:ext>
            </a:extLst>
          </p:cNvPr>
          <p:cNvSpPr/>
          <p:nvPr/>
        </p:nvSpPr>
        <p:spPr>
          <a:xfrm>
            <a:off x="2036582" y="5372100"/>
            <a:ext cx="1544818" cy="2681648"/>
          </a:xfrm>
          <a:prstGeom prst="roundRect">
            <a:avLst/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1FA93AF-52D7-4090-A7BF-6C7848238E6C}"/>
              </a:ext>
            </a:extLst>
          </p:cNvPr>
          <p:cNvSpPr/>
          <p:nvPr/>
        </p:nvSpPr>
        <p:spPr>
          <a:xfrm>
            <a:off x="3262657" y="9257252"/>
            <a:ext cx="1962162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5A93831E-0A01-477B-A739-D6E2A64FE73E}"/>
              </a:ext>
            </a:extLst>
          </p:cNvPr>
          <p:cNvSpPr txBox="1"/>
          <p:nvPr/>
        </p:nvSpPr>
        <p:spPr>
          <a:xfrm>
            <a:off x="3320143" y="9308998"/>
            <a:ext cx="1906830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5.5km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9F1183A-270B-4BBB-925C-2C6CF46B1FDC}"/>
              </a:ext>
            </a:extLst>
          </p:cNvPr>
          <p:cNvSpPr/>
          <p:nvPr/>
        </p:nvSpPr>
        <p:spPr>
          <a:xfrm>
            <a:off x="7410113" y="9059291"/>
            <a:ext cx="1356931" cy="459295"/>
          </a:xfrm>
          <a:prstGeom prst="roundRect">
            <a:avLst>
              <a:gd name="adj" fmla="val 27727"/>
            </a:avLst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5CDAD29-3582-44B2-8B97-C9151735DBE1}"/>
              </a:ext>
            </a:extLst>
          </p:cNvPr>
          <p:cNvSpPr txBox="1"/>
          <p:nvPr/>
        </p:nvSpPr>
        <p:spPr>
          <a:xfrm>
            <a:off x="7467600" y="9105900"/>
            <a:ext cx="1323836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E978457-5D23-4990-BB31-4B76EB2DD9A8}"/>
              </a:ext>
            </a:extLst>
          </p:cNvPr>
          <p:cNvSpPr/>
          <p:nvPr/>
        </p:nvSpPr>
        <p:spPr>
          <a:xfrm>
            <a:off x="9416818" y="8656337"/>
            <a:ext cx="3404756" cy="1284786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42C9BD-89D5-4E1E-B532-AA341BCF577E}"/>
              </a:ext>
            </a:extLst>
          </p:cNvPr>
          <p:cNvSpPr txBox="1"/>
          <p:nvPr/>
        </p:nvSpPr>
        <p:spPr>
          <a:xfrm>
            <a:off x="9175458" y="8807402"/>
            <a:ext cx="3791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사거리를 포함하는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사거리를 포함하는 사직대로의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량이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13907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801600" y="8751676"/>
            <a:ext cx="4419600" cy="94627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526855" y="564032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010399" y="2173188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1.1km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 위치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도로망 및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3238500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변환된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불법주정차단속통계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334059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데이터 로드 및 </a:t>
            </a:r>
            <a:r>
              <a:rPr lang="en-US" altLang="ko-KR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GeoDataFrame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변환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074982" y="8862640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074982" y="9285248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392814" y="8856054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392814" y="9251322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DF1984-A825-4E48-ADFF-230BEBBD1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0" y="2293405"/>
            <a:ext cx="5905019" cy="927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7B8EFC-A869-4BAA-873F-19835EAB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81" y="3619500"/>
            <a:ext cx="5905019" cy="1712477"/>
          </a:xfrm>
          <a:prstGeom prst="rect">
            <a:avLst/>
          </a:prstGeom>
        </p:spPr>
      </p:pic>
      <p:sp>
        <p:nvSpPr>
          <p:cNvPr id="25" name="Object 40">
            <a:extLst>
              <a:ext uri="{FF2B5EF4-FFF2-40B4-BE49-F238E27FC236}">
                <a16:creationId xmlns:a16="http://schemas.microsoft.com/office/drawing/2014/main" id="{E3A022B6-0EA8-4FC1-BD54-455DBBA0ED88}"/>
              </a:ext>
            </a:extLst>
          </p:cNvPr>
          <p:cNvSpPr txBox="1"/>
          <p:nvPr/>
        </p:nvSpPr>
        <p:spPr>
          <a:xfrm>
            <a:off x="466846" y="5372100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주차장데이터 로드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1.1km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1009E5-D04E-403D-B5B9-AF27FCF75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2" y="5728871"/>
            <a:ext cx="5923718" cy="1776829"/>
          </a:xfrm>
          <a:prstGeom prst="rect">
            <a:avLst/>
          </a:prstGeom>
        </p:spPr>
      </p:pic>
      <p:sp>
        <p:nvSpPr>
          <p:cNvPr id="28" name="Object 40">
            <a:extLst>
              <a:ext uri="{FF2B5EF4-FFF2-40B4-BE49-F238E27FC236}">
                <a16:creationId xmlns:a16="http://schemas.microsoft.com/office/drawing/2014/main" id="{71445C90-3805-40C7-B42B-EEA0557F70E8}"/>
              </a:ext>
            </a:extLst>
          </p:cNvPr>
          <p:cNvSpPr txBox="1"/>
          <p:nvPr/>
        </p:nvSpPr>
        <p:spPr>
          <a:xfrm>
            <a:off x="466846" y="7592874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주차장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8E6061-3B34-4306-B120-37EF374D1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97" y="7993595"/>
            <a:ext cx="5924104" cy="172190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2992100" y="8873017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303148" y="883458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2" t="1250" r="3009" b="2871"/>
          <a:stretch/>
        </p:blipFill>
        <p:spPr>
          <a:xfrm>
            <a:off x="13003808" y="9257489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348751" y="925062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CF9E4BD-81A8-4E95-8D55-45FF8DEAB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156" y="2597511"/>
            <a:ext cx="5114925" cy="59874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0F432C-CD5B-47DF-B589-E5861FB4209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6778" r="2772" b="3333"/>
          <a:stretch/>
        </p:blipFill>
        <p:spPr>
          <a:xfrm>
            <a:off x="6953182" y="2587942"/>
            <a:ext cx="5398974" cy="71100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DCEB1C-7F7A-4249-A7EE-DED43591DECE}"/>
              </a:ext>
            </a:extLst>
          </p:cNvPr>
          <p:cNvSpPr/>
          <p:nvPr/>
        </p:nvSpPr>
        <p:spPr>
          <a:xfrm>
            <a:off x="0" y="9959547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</p:spTree>
    <p:extLst>
      <p:ext uri="{BB962C8B-B14F-4D97-AF65-F5344CB8AC3E}">
        <p14:creationId xmlns:p14="http://schemas.microsoft.com/office/powerpoint/2010/main" val="399470171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520401" y="578703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78782" y="1956196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주차장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추가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6334059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단속통계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AD920-BFE1-4264-9792-4DF8AF4A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77" y="2370950"/>
            <a:ext cx="4934004" cy="6213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89921-22B9-4E72-B005-60E2E79A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8" y="2357854"/>
            <a:ext cx="6040550" cy="72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FC9295-F691-4809-9753-6540B7EF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0612" y="2357854"/>
            <a:ext cx="5233988" cy="6227089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E421FB8-385C-4BE4-95A6-C1FB770BB898}"/>
              </a:ext>
            </a:extLst>
          </p:cNvPr>
          <p:cNvSpPr/>
          <p:nvPr/>
        </p:nvSpPr>
        <p:spPr>
          <a:xfrm>
            <a:off x="6834602" y="8363597"/>
            <a:ext cx="5419631" cy="12539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AD3E6-C89A-46C0-A580-671E5A1D01FD}"/>
              </a:ext>
            </a:extLst>
          </p:cNvPr>
          <p:cNvSpPr txBox="1"/>
          <p:nvPr/>
        </p:nvSpPr>
        <p:spPr>
          <a:xfrm>
            <a:off x="6999823" y="8482726"/>
            <a:ext cx="5004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&amp; 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</a:t>
            </a:r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부근의 불법 </a:t>
            </a:r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주정차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단속빈도가 매우 높음</a:t>
            </a:r>
            <a:r>
              <a:rPr lang="en-US" altLang="ko-KR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부근의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주자장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공급이  수요를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못따라잡고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것으로 예상됨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E926573-A518-4615-B531-F6521F88FBEA}"/>
              </a:ext>
            </a:extLst>
          </p:cNvPr>
          <p:cNvSpPr/>
          <p:nvPr/>
        </p:nvSpPr>
        <p:spPr>
          <a:xfrm rot="5400000">
            <a:off x="12000254" y="5214877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179E8E0-0260-461C-B0C1-3F18FB6F3487}"/>
              </a:ext>
            </a:extLst>
          </p:cNvPr>
          <p:cNvSpPr/>
          <p:nvPr/>
        </p:nvSpPr>
        <p:spPr>
          <a:xfrm>
            <a:off x="10210799" y="4521366"/>
            <a:ext cx="139625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72EDE7A-2032-4BC8-8DD7-A589E39B9B4F}"/>
              </a:ext>
            </a:extLst>
          </p:cNvPr>
          <p:cNvSpPr/>
          <p:nvPr/>
        </p:nvSpPr>
        <p:spPr>
          <a:xfrm>
            <a:off x="8801959" y="5143500"/>
            <a:ext cx="1143000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DB1F1D-6D3D-458A-91AB-2CF0B0823C54}"/>
              </a:ext>
            </a:extLst>
          </p:cNvPr>
          <p:cNvCxnSpPr>
            <a:cxnSpLocks/>
          </p:cNvCxnSpPr>
          <p:nvPr/>
        </p:nvCxnSpPr>
        <p:spPr>
          <a:xfrm flipH="1">
            <a:off x="9925481" y="4914690"/>
            <a:ext cx="284246" cy="3059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40">
            <a:extLst>
              <a:ext uri="{FF2B5EF4-FFF2-40B4-BE49-F238E27FC236}">
                <a16:creationId xmlns:a16="http://schemas.microsoft.com/office/drawing/2014/main" id="{A6EA4A28-B6A3-4EBD-A505-991CC65FC1E3}"/>
              </a:ext>
            </a:extLst>
          </p:cNvPr>
          <p:cNvSpPr txBox="1"/>
          <p:nvPr/>
        </p:nvSpPr>
        <p:spPr>
          <a:xfrm>
            <a:off x="10174225" y="4563083"/>
            <a:ext cx="13962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8C75ED-967A-4070-A8B9-5BA66F5CA06A}"/>
              </a:ext>
            </a:extLst>
          </p:cNvPr>
          <p:cNvSpPr/>
          <p:nvPr/>
        </p:nvSpPr>
        <p:spPr>
          <a:xfrm>
            <a:off x="0" y="9959547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27806" y="8519284"/>
            <a:ext cx="441960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201188" y="8663076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201188" y="9085684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519020" y="8656490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519020" y="905175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3118306" y="8673453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429354" y="863501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2" t="1250" r="3009" b="2871"/>
          <a:stretch/>
        </p:blipFill>
        <p:spPr>
          <a:xfrm>
            <a:off x="13130014" y="9057925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474957" y="905105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B0CF242-8A9D-49B8-913F-FB8AC33BD94C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Object 32">
            <a:extLst>
              <a:ext uri="{FF2B5EF4-FFF2-40B4-BE49-F238E27FC236}">
                <a16:creationId xmlns:a16="http://schemas.microsoft.com/office/drawing/2014/main" id="{4B3CBE79-9C61-4A6C-B90F-224CD0FCB95A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7200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C2C45C6-CF14-41E1-AE66-315664742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454" y="2312432"/>
            <a:ext cx="4529345" cy="727605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526855" y="564032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.청주시_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96642" y="1927711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3.  5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5719346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격자에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334059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통계데이터 로드 및 필터링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DCEB1C-7F7A-4249-A7EE-DED43591DECE}"/>
              </a:ext>
            </a:extLst>
          </p:cNvPr>
          <p:cNvSpPr/>
          <p:nvPr/>
        </p:nvSpPr>
        <p:spPr>
          <a:xfrm>
            <a:off x="22443" y="9959547"/>
            <a:ext cx="708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0E5FF-9EC8-4AE5-9003-700330D35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7" y="2281653"/>
            <a:ext cx="5924103" cy="3423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CE1C5E-CA37-43A6-88F7-F2AB293DF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51" y="6046670"/>
            <a:ext cx="5936750" cy="3702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04D879-8AFC-4A7F-BC94-3B3A51354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451" y="2297736"/>
            <a:ext cx="5224350" cy="72914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236151-7AB3-4E99-B47B-73F14EA0E22B}"/>
              </a:ext>
            </a:extLst>
          </p:cNvPr>
          <p:cNvSpPr/>
          <p:nvPr/>
        </p:nvSpPr>
        <p:spPr>
          <a:xfrm>
            <a:off x="12949238" y="2242902"/>
            <a:ext cx="4553386" cy="7337195"/>
          </a:xfrm>
          <a:prstGeom prst="rect">
            <a:avLst/>
          </a:prstGeom>
          <a:blipFill dpi="0" rotWithShape="1">
            <a:blip r:embed="rId7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6F01F25D-3C2E-4889-B1AA-AF69D43E1CE2}"/>
              </a:ext>
            </a:extLst>
          </p:cNvPr>
          <p:cNvSpPr/>
          <p:nvPr/>
        </p:nvSpPr>
        <p:spPr>
          <a:xfrm rot="5400000">
            <a:off x="12201395" y="5380439"/>
            <a:ext cx="648173" cy="68429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321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0668000" y="1968814"/>
            <a:ext cx="5105400" cy="791964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1650650" y="2154599"/>
            <a:ext cx="380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304800" y="1628357"/>
            <a:ext cx="403589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CDD15-CF12-4237-B9C3-F18CBE0915B8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99DC3770-29C8-4E2F-82F7-DC19E0935138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6F22-6D48-4544-AFBC-EF7D191E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10" y="2627856"/>
            <a:ext cx="3985570" cy="6238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EB2A4-B654-4724-AA63-3FA061B2050B}"/>
              </a:ext>
            </a:extLst>
          </p:cNvPr>
          <p:cNvSpPr/>
          <p:nvPr/>
        </p:nvSpPr>
        <p:spPr>
          <a:xfrm>
            <a:off x="11127993" y="2565068"/>
            <a:ext cx="4006725" cy="6291366"/>
          </a:xfrm>
          <a:prstGeom prst="rect">
            <a:avLst/>
          </a:prstGeom>
          <a:blipFill dpi="0" rotWithShape="1">
            <a:blip r:embed="rId3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11458877" y="8828125"/>
            <a:ext cx="3392667" cy="78899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11449423" y="8868370"/>
            <a:ext cx="3402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  구역에서 </a:t>
            </a:r>
            <a:r>
              <a:rPr lang="en-US" altLang="ko-KR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 </a:t>
            </a:r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신고가 집중되는 것을 확인할 수 있음</a:t>
            </a:r>
            <a:endParaRPr lang="en-US" altLang="ko-KR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EDD81C-3C32-44AF-ADE9-B643404D523C}"/>
              </a:ext>
            </a:extLst>
          </p:cNvPr>
          <p:cNvSpPr/>
          <p:nvPr/>
        </p:nvSpPr>
        <p:spPr>
          <a:xfrm>
            <a:off x="10972811" y="5171137"/>
            <a:ext cx="1744692" cy="43988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866220-5292-4808-B081-AC9F04792AA9}"/>
              </a:ext>
            </a:extLst>
          </p:cNvPr>
          <p:cNvSpPr/>
          <p:nvPr/>
        </p:nvSpPr>
        <p:spPr>
          <a:xfrm>
            <a:off x="11911458" y="6177654"/>
            <a:ext cx="2133599" cy="94928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EF56EB-BB26-4ED6-9285-0BF896EE4120}"/>
              </a:ext>
            </a:extLst>
          </p:cNvPr>
          <p:cNvCxnSpPr>
            <a:cxnSpLocks/>
          </p:cNvCxnSpPr>
          <p:nvPr/>
        </p:nvCxnSpPr>
        <p:spPr>
          <a:xfrm flipH="1" flipV="1">
            <a:off x="12147529" y="5620939"/>
            <a:ext cx="533400" cy="5567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40">
            <a:extLst>
              <a:ext uri="{FF2B5EF4-FFF2-40B4-BE49-F238E27FC236}">
                <a16:creationId xmlns:a16="http://schemas.microsoft.com/office/drawing/2014/main" id="{3A9822BB-42F7-4E15-8B8A-DD974B03887E}"/>
              </a:ext>
            </a:extLst>
          </p:cNvPr>
          <p:cNvSpPr txBox="1"/>
          <p:nvPr/>
        </p:nvSpPr>
        <p:spPr>
          <a:xfrm>
            <a:off x="10936237" y="5212853"/>
            <a:ext cx="17446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83E429-4386-40F8-95C9-0DC240BEE641}"/>
              </a:ext>
            </a:extLst>
          </p:cNvPr>
          <p:cNvSpPr/>
          <p:nvPr/>
        </p:nvSpPr>
        <p:spPr>
          <a:xfrm rot="4885410">
            <a:off x="12916149" y="4474305"/>
            <a:ext cx="1515964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037F8D-2F35-4B31-B473-82FC3FD2C930}"/>
              </a:ext>
            </a:extLst>
          </p:cNvPr>
          <p:cNvSpPr/>
          <p:nvPr/>
        </p:nvSpPr>
        <p:spPr>
          <a:xfrm>
            <a:off x="13720768" y="3502631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39FD60-4F94-412C-8C72-282B115CD4EF}"/>
              </a:ext>
            </a:extLst>
          </p:cNvPr>
          <p:cNvCxnSpPr>
            <a:cxnSpLocks/>
          </p:cNvCxnSpPr>
          <p:nvPr/>
        </p:nvCxnSpPr>
        <p:spPr>
          <a:xfrm flipV="1">
            <a:off x="14045057" y="3916599"/>
            <a:ext cx="91415" cy="449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0">
            <a:extLst>
              <a:ext uri="{FF2B5EF4-FFF2-40B4-BE49-F238E27FC236}">
                <a16:creationId xmlns:a16="http://schemas.microsoft.com/office/drawing/2014/main" id="{D030C5C0-5F1E-4204-8856-83FEB2D00989}"/>
              </a:ext>
            </a:extLst>
          </p:cNvPr>
          <p:cNvSpPr txBox="1"/>
          <p:nvPr/>
        </p:nvSpPr>
        <p:spPr>
          <a:xfrm>
            <a:off x="13766694" y="3544347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546FF27-C19F-49EE-A55A-5935DCBB7B66}"/>
              </a:ext>
            </a:extLst>
          </p:cNvPr>
          <p:cNvSpPr/>
          <p:nvPr/>
        </p:nvSpPr>
        <p:spPr>
          <a:xfrm>
            <a:off x="2302666" y="1948257"/>
            <a:ext cx="7930539" cy="7919643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769A881-DC8F-4A89-A3EE-2C707E5BA577}"/>
              </a:ext>
            </a:extLst>
          </p:cNvPr>
          <p:cNvSpPr txBox="1"/>
          <p:nvPr/>
        </p:nvSpPr>
        <p:spPr>
          <a:xfrm>
            <a:off x="2537005" y="2137932"/>
            <a:ext cx="31042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격자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CD515C27-923C-4DD0-8929-72371D87722B}"/>
              </a:ext>
            </a:extLst>
          </p:cNvPr>
          <p:cNvSpPr/>
          <p:nvPr/>
        </p:nvSpPr>
        <p:spPr>
          <a:xfrm rot="5400000">
            <a:off x="6081642" y="4907698"/>
            <a:ext cx="527328" cy="47160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B31213-DFC1-4F4C-9F95-EAFC63559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43" y="2568621"/>
            <a:ext cx="3613939" cy="69457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F007E3-25CA-4936-B704-588E8B596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605" y="5590388"/>
            <a:ext cx="1772260" cy="168642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C08C85CA-FF97-42B9-A30F-159754F798C7}"/>
              </a:ext>
            </a:extLst>
          </p:cNvPr>
          <p:cNvSpPr/>
          <p:nvPr/>
        </p:nvSpPr>
        <p:spPr>
          <a:xfrm rot="16200000">
            <a:off x="4179367" y="6259606"/>
            <a:ext cx="416064" cy="347987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FE329F-8208-486B-91A1-23F8458E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717" y="2565068"/>
            <a:ext cx="3113417" cy="5804799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949699-1811-4297-BF47-8757888B3E97}"/>
              </a:ext>
            </a:extLst>
          </p:cNvPr>
          <p:cNvSpPr/>
          <p:nvPr/>
        </p:nvSpPr>
        <p:spPr>
          <a:xfrm>
            <a:off x="6804205" y="8115299"/>
            <a:ext cx="2954543" cy="1600201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480B477-7E36-488D-A28A-EFA61031B672}"/>
              </a:ext>
            </a:extLst>
          </p:cNvPr>
          <p:cNvSpPr/>
          <p:nvPr/>
        </p:nvSpPr>
        <p:spPr>
          <a:xfrm>
            <a:off x="6893590" y="821668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E62E819-5B82-4B12-8479-1AA933AA0E44}"/>
              </a:ext>
            </a:extLst>
          </p:cNvPr>
          <p:cNvSpPr/>
          <p:nvPr/>
        </p:nvSpPr>
        <p:spPr>
          <a:xfrm>
            <a:off x="6893284" y="857154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A21F463-65B6-4503-BD91-03B26F672A8C}"/>
              </a:ext>
            </a:extLst>
          </p:cNvPr>
          <p:cNvSpPr/>
          <p:nvPr/>
        </p:nvSpPr>
        <p:spPr>
          <a:xfrm>
            <a:off x="6884789" y="894374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FCF63A-6A87-411D-8D94-98B566E6594E}"/>
              </a:ext>
            </a:extLst>
          </p:cNvPr>
          <p:cNvSpPr txBox="1"/>
          <p:nvPr/>
        </p:nvSpPr>
        <p:spPr>
          <a:xfrm>
            <a:off x="7204753" y="8191500"/>
            <a:ext cx="2553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E1C8E8-5E69-44AF-B58E-D5889F605018}"/>
              </a:ext>
            </a:extLst>
          </p:cNvPr>
          <p:cNvSpPr txBox="1"/>
          <p:nvPr/>
        </p:nvSpPr>
        <p:spPr>
          <a:xfrm>
            <a:off x="7182090" y="8544030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112C6A-6F7F-4F14-A338-B3E37E722C31}"/>
              </a:ext>
            </a:extLst>
          </p:cNvPr>
          <p:cNvSpPr txBox="1"/>
          <p:nvPr/>
        </p:nvSpPr>
        <p:spPr>
          <a:xfrm>
            <a:off x="7198084" y="8938377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AEB659-589A-4CD6-8B42-32D212A443AC}"/>
              </a:ext>
            </a:extLst>
          </p:cNvPr>
          <p:cNvSpPr/>
          <p:nvPr/>
        </p:nvSpPr>
        <p:spPr>
          <a:xfrm>
            <a:off x="6893590" y="9297755"/>
            <a:ext cx="304800" cy="304628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89B389-1D9D-4E31-A222-B672250B98F5}"/>
              </a:ext>
            </a:extLst>
          </p:cNvPr>
          <p:cNvSpPr txBox="1"/>
          <p:nvPr/>
        </p:nvSpPr>
        <p:spPr>
          <a:xfrm>
            <a:off x="7198084" y="9276186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2E7B065-0752-4C67-B66E-5313A53DA2D5}"/>
              </a:ext>
            </a:extLst>
          </p:cNvPr>
          <p:cNvSpPr/>
          <p:nvPr/>
        </p:nvSpPr>
        <p:spPr>
          <a:xfrm>
            <a:off x="46488" y="9959547"/>
            <a:ext cx="7037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격자시각화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621E99-F497-4B3E-A828-1AF791E3F5CC}"/>
              </a:ext>
            </a:extLst>
          </p:cNvPr>
          <p:cNvSpPr/>
          <p:nvPr/>
        </p:nvSpPr>
        <p:spPr>
          <a:xfrm rot="4885410">
            <a:off x="13339371" y="711831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85043FB-CB17-47D1-9727-A21E9F5E300E}"/>
              </a:ext>
            </a:extLst>
          </p:cNvPr>
          <p:cNvCxnSpPr>
            <a:cxnSpLocks/>
          </p:cNvCxnSpPr>
          <p:nvPr/>
        </p:nvCxnSpPr>
        <p:spPr>
          <a:xfrm>
            <a:off x="12711601" y="8120293"/>
            <a:ext cx="550501" cy="222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3BEB935-E894-4613-BA16-69EBD16A01F7}"/>
              </a:ext>
            </a:extLst>
          </p:cNvPr>
          <p:cNvSpPr/>
          <p:nvPr/>
        </p:nvSpPr>
        <p:spPr>
          <a:xfrm>
            <a:off x="11124534" y="7707278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bject 40">
            <a:extLst>
              <a:ext uri="{FF2B5EF4-FFF2-40B4-BE49-F238E27FC236}">
                <a16:creationId xmlns:a16="http://schemas.microsoft.com/office/drawing/2014/main" id="{47497C44-2DDD-48A8-B967-5E219F6AB463}"/>
              </a:ext>
            </a:extLst>
          </p:cNvPr>
          <p:cNvSpPr txBox="1"/>
          <p:nvPr/>
        </p:nvSpPr>
        <p:spPr>
          <a:xfrm>
            <a:off x="11170460" y="7748994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06D00BF-49D1-41F9-91FD-8ACEE4A35955}"/>
              </a:ext>
            </a:extLst>
          </p:cNvPr>
          <p:cNvSpPr/>
          <p:nvPr/>
        </p:nvSpPr>
        <p:spPr>
          <a:xfrm>
            <a:off x="7136691" y="5948659"/>
            <a:ext cx="2133599" cy="1011700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481E22-B3CF-4499-9E87-500E224F9400}"/>
              </a:ext>
            </a:extLst>
          </p:cNvPr>
          <p:cNvSpPr/>
          <p:nvPr/>
        </p:nvSpPr>
        <p:spPr>
          <a:xfrm rot="4885410">
            <a:off x="7868535" y="4299726"/>
            <a:ext cx="1515964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61EE7C1-3FD6-4A35-A5E0-AA07A7333B02}"/>
              </a:ext>
            </a:extLst>
          </p:cNvPr>
          <p:cNvSpPr/>
          <p:nvPr/>
        </p:nvSpPr>
        <p:spPr>
          <a:xfrm rot="4885410">
            <a:off x="8383142" y="683356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0163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477000" y="717934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성연령별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03173" y="6679168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성별 및 세대가 통합된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1946107"/>
            <a:ext cx="58896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성연령별 유동인구  데이터 로드 및 필터링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성별 통합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통일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343034" y="2098212"/>
            <a:ext cx="46393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격자에 매핑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유동인구로 변환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BBAA2-3C3F-454F-B329-67A5CE37E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77" y="2648048"/>
            <a:ext cx="6337795" cy="390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F854E0-5F07-4293-9BA4-BEE0A0D2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4" y="7065326"/>
            <a:ext cx="6314248" cy="2598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C339FC-CEE4-480E-A0D1-2A6C207D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575" y="2512652"/>
            <a:ext cx="4486308" cy="71807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F3DF7C-E7F2-4CF0-A56B-877AB7E79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2274" y="2512653"/>
            <a:ext cx="5257800" cy="2249848"/>
          </a:xfrm>
          <a:prstGeom prst="rect">
            <a:avLst/>
          </a:prstGeom>
        </p:spPr>
      </p:pic>
      <p:sp>
        <p:nvSpPr>
          <p:cNvPr id="25" name="Object 40">
            <a:extLst>
              <a:ext uri="{FF2B5EF4-FFF2-40B4-BE49-F238E27FC236}">
                <a16:creationId xmlns:a16="http://schemas.microsoft.com/office/drawing/2014/main" id="{F7641B60-4DCC-4A90-BF9F-53F63D423670}"/>
              </a:ext>
            </a:extLst>
          </p:cNvPr>
          <p:cNvSpPr txBox="1"/>
          <p:nvPr/>
        </p:nvSpPr>
        <p:spPr>
          <a:xfrm>
            <a:off x="12495875" y="2107168"/>
            <a:ext cx="51219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격자에 매핑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유동인구로 변환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2083314" y="56497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2495F7-4160-4BCB-93A9-2D1DB6920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9478" y="4861635"/>
            <a:ext cx="5257800" cy="2339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193B8F-7CD7-43E5-ADE7-61386E13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2486" y="7288789"/>
            <a:ext cx="5264791" cy="23749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CF1E95-0358-415A-B15F-EDCB8B2F1BC9}"/>
              </a:ext>
            </a:extLst>
          </p:cNvPr>
          <p:cNvSpPr txBox="1"/>
          <p:nvPr/>
        </p:nvSpPr>
        <p:spPr>
          <a:xfrm>
            <a:off x="3810000" y="2158534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1F0FB1-9DA8-451E-84BE-4EC5354E8937}"/>
              </a:ext>
            </a:extLst>
          </p:cNvPr>
          <p:cNvSpPr txBox="1"/>
          <p:nvPr/>
        </p:nvSpPr>
        <p:spPr>
          <a:xfrm>
            <a:off x="15240000" y="922851"/>
            <a:ext cx="2362200" cy="31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세대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10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~30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세대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3FD535-1B79-4A3C-8131-33D79391C5F5}"/>
              </a:ext>
            </a:extLst>
          </p:cNvPr>
          <p:cNvSpPr txBox="1"/>
          <p:nvPr/>
        </p:nvSpPr>
        <p:spPr>
          <a:xfrm>
            <a:off x="15240000" y="119276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세대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40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대이상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D3C533-1DD8-4687-9118-130C7A675553}"/>
              </a:ext>
            </a:extLst>
          </p:cNvPr>
          <p:cNvSpPr txBox="1"/>
          <p:nvPr/>
        </p:nvSpPr>
        <p:spPr>
          <a:xfrm>
            <a:off x="15075941" y="1192768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9EFDEA-91D8-40C2-BF5F-38E79B9324F8}"/>
              </a:ext>
            </a:extLst>
          </p:cNvPr>
          <p:cNvSpPr txBox="1"/>
          <p:nvPr/>
        </p:nvSpPr>
        <p:spPr>
          <a:xfrm>
            <a:off x="15075941" y="922851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97A5DB-88BB-469A-8AD8-707244266D24}"/>
              </a:ext>
            </a:extLst>
          </p:cNvPr>
          <p:cNvSpPr txBox="1"/>
          <p:nvPr/>
        </p:nvSpPr>
        <p:spPr>
          <a:xfrm>
            <a:off x="5086597" y="216692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29018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BC102BE-97D2-49D3-8B39-F896864E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162" y="2898354"/>
            <a:ext cx="3098243" cy="552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13B97E-FCA7-4809-B6AA-272A157A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437" y="2887518"/>
            <a:ext cx="3142562" cy="5573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B8FEB7-9336-4C2C-9694-70852810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31" y="2900354"/>
            <a:ext cx="3268870" cy="5560454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772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1" y="2246794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1368152" y="4860076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8441355" y="8820210"/>
            <a:ext cx="3937773" cy="111273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8368704" y="9053410"/>
            <a:ext cx="409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부근에서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활발하지만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점점 쇠퇴하고 있음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4ACAC97-7A2F-4BA3-AA4C-65B2FBCAD6D6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CB7BFAC6-F1B7-4E45-9648-544A581A69D3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BA1C7F-091F-4D63-A269-A33419D4A8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8517" r="3318" b="5385"/>
          <a:stretch/>
        </p:blipFill>
        <p:spPr>
          <a:xfrm>
            <a:off x="13182599" y="431651"/>
            <a:ext cx="4857065" cy="95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6946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FFEFCD-3AD3-4D2E-93E7-1C8703B3E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175" y="2923174"/>
            <a:ext cx="3061230" cy="55540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747FF-950B-4B41-B1EB-3448093A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843" y="2923174"/>
            <a:ext cx="3142562" cy="55540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125A19-75B3-4467-BCA0-4309CD61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30" y="2923175"/>
            <a:ext cx="3268869" cy="5554015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0" y="2246794"/>
            <a:ext cx="71445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비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8079889" y="8831980"/>
            <a:ext cx="4879492" cy="121771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8150708" y="8972610"/>
            <a:ext cx="4737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부근에서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활발하고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세대와 달리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점차 증가하는 추세를 보임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4ACAC97-7A2F-4BA3-AA4C-65B2FBCAD6D6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CB7BFAC6-F1B7-4E45-9648-544A581A69D3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E0D7C0-6CA6-43B8-AF26-D744D75B382E}"/>
              </a:ext>
            </a:extLst>
          </p:cNvPr>
          <p:cNvSpPr/>
          <p:nvPr/>
        </p:nvSpPr>
        <p:spPr>
          <a:xfrm>
            <a:off x="9653408" y="4909629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78678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비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A315B-66B9-4F06-BFBA-AED6FF24F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371" y="374788"/>
            <a:ext cx="4830829" cy="9567823"/>
          </a:xfrm>
          <a:prstGeom prst="rect">
            <a:avLst/>
          </a:prstGeom>
        </p:spPr>
      </p:pic>
      <p:sp>
        <p:nvSpPr>
          <p:cNvPr id="36" name="Object 10">
            <a:extLst>
              <a:ext uri="{FF2B5EF4-FFF2-40B4-BE49-F238E27FC236}">
                <a16:creationId xmlns:a16="http://schemas.microsoft.com/office/drawing/2014/main" id="{899A7C32-60AF-4D50-B2E3-94B4DBD36739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68588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477000" y="717934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3467100"/>
            <a:ext cx="10828734" cy="4572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03173" y="544830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208460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유동인구 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314435" y="3568180"/>
            <a:ext cx="53823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데이터프레임 분할 및 유동인구 정규화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Object 40">
            <a:extLst>
              <a:ext uri="{FF2B5EF4-FFF2-40B4-BE49-F238E27FC236}">
                <a16:creationId xmlns:a16="http://schemas.microsoft.com/office/drawing/2014/main" id="{F7641B60-4DCC-4A90-BF9F-53F63D423670}"/>
              </a:ext>
            </a:extLst>
          </p:cNvPr>
          <p:cNvSpPr txBox="1"/>
          <p:nvPr/>
        </p:nvSpPr>
        <p:spPr>
          <a:xfrm>
            <a:off x="12849090" y="3568180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변화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연도별로 수행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2446796" y="54973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451E6D-22B5-477C-8184-E50867B6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3" y="2502924"/>
            <a:ext cx="6431027" cy="2869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A12F82-E958-4654-B115-97F43A98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3" y="5861786"/>
            <a:ext cx="6431027" cy="3801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BCFA9D-5B46-4224-81F6-8F9247127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82" y="3981956"/>
            <a:ext cx="4875874" cy="39047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19F397-1887-4725-B749-328F396E4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3293" y="3981956"/>
            <a:ext cx="4875875" cy="39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6957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6172200" y="4543335"/>
            <a:ext cx="5791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1.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 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분석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99752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9E8836-1A4B-4EF4-89C1-CA7CD141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3" y="2521880"/>
            <a:ext cx="5418237" cy="59626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2590800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4753761" y="1893864"/>
            <a:ext cx="84582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원도심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화면녹화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11887200" y="8954989"/>
            <a:ext cx="5023819" cy="121771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11887200" y="9102179"/>
            <a:ext cx="5023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시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`~ 04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시 시간대의 유동인구는 지속으로 감소하는 양상을 보였음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및 성안길의 유동인구는 상대적으로 감소정도가 낮음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4ACAC97-7A2F-4BA3-AA4C-65B2FBCAD6D6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CB7BFAC6-F1B7-4E45-9648-544A581A69D3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9656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</a:t>
            </a:r>
            <a:r>
              <a:rPr lang="en-US" altLang="ko-KR" sz="1400" dirty="0">
                <a:solidFill>
                  <a:srgbClr val="00007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en-US" altLang="ko-KR" sz="1400" b="0" dirty="0">
                <a:solidFill>
                  <a:srgbClr val="00007A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1400" b="0" dirty="0">
                <a:solidFill>
                  <a:srgbClr val="00007A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b="0" dirty="0">
                <a:solidFill>
                  <a:srgbClr val="00007A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b="0" dirty="0">
                <a:solidFill>
                  <a:srgbClr val="00007A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</a:t>
            </a:r>
            <a:r>
              <a:rPr lang="en-US" altLang="ko-KR" sz="1400" b="0" dirty="0">
                <a:solidFill>
                  <a:srgbClr val="00007A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HEATMAP(2020, 2021, 2022).</a:t>
            </a:r>
            <a:r>
              <a:rPr lang="en-US" altLang="ko-KR" sz="1400" dirty="0">
                <a:solidFill>
                  <a:srgbClr val="00007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html</a:t>
            </a:r>
            <a:endParaRPr lang="ko-KR" altLang="en-US" sz="1400" b="0" dirty="0">
              <a:solidFill>
                <a:srgbClr val="00007A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26113-2160-4695-9965-8735E496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38" y="2521880"/>
            <a:ext cx="4879492" cy="59626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AF6299-3E71-4DFD-B328-7441691AC1DA}"/>
              </a:ext>
            </a:extLst>
          </p:cNvPr>
          <p:cNvSpPr txBox="1"/>
          <p:nvPr/>
        </p:nvSpPr>
        <p:spPr>
          <a:xfrm>
            <a:off x="8372884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33582B-927D-4277-B825-BE922889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968" y="2521880"/>
            <a:ext cx="4879492" cy="5962649"/>
          </a:xfrm>
          <a:prstGeom prst="rect">
            <a:avLst/>
          </a:prstGeom>
        </p:spPr>
      </p:pic>
      <p:sp>
        <p:nvSpPr>
          <p:cNvPr id="27" name="Object 10">
            <a:extLst>
              <a:ext uri="{FF2B5EF4-FFF2-40B4-BE49-F238E27FC236}">
                <a16:creationId xmlns:a16="http://schemas.microsoft.com/office/drawing/2014/main" id="{F93D1271-26AA-4F10-82BB-6916BECDEE4E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A54686-4A12-4B80-8852-EFEC0F4EB9E9}"/>
              </a:ext>
            </a:extLst>
          </p:cNvPr>
          <p:cNvSpPr txBox="1"/>
          <p:nvPr/>
        </p:nvSpPr>
        <p:spPr>
          <a:xfrm>
            <a:off x="13919141" y="850095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26460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31B1F28-8978-4665-B004-852D7EDB0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887518"/>
            <a:ext cx="3297032" cy="5589672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155919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7034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유동인구변화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13254" y="1994817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유동인구 변화 시각화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8534559" y="8983768"/>
            <a:ext cx="3937773" cy="111273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8458200" y="9216968"/>
            <a:ext cx="409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높은 격자는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상당로와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사직대로 부근에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몰려있음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4ACAC97-7A2F-4BA3-AA4C-65B2FBCAD6D6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CB7BFAC6-F1B7-4E45-9648-544A581A69D3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810C8F-1336-49C6-955A-CA54FC169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" t="5384" r="3746" b="2392"/>
          <a:stretch/>
        </p:blipFill>
        <p:spPr>
          <a:xfrm>
            <a:off x="13149316" y="5965946"/>
            <a:ext cx="4865177" cy="3976665"/>
          </a:xfrm>
          <a:prstGeom prst="rect">
            <a:avLst/>
          </a:prstGeom>
        </p:spPr>
      </p:pic>
      <p:sp>
        <p:nvSpPr>
          <p:cNvPr id="22" name="Object 40">
            <a:extLst>
              <a:ext uri="{FF2B5EF4-FFF2-40B4-BE49-F238E27FC236}">
                <a16:creationId xmlns:a16="http://schemas.microsoft.com/office/drawing/2014/main" id="{30E30815-BEC5-4275-9C0C-FEF2FD447546}"/>
              </a:ext>
            </a:extLst>
          </p:cNvPr>
          <p:cNvSpPr txBox="1"/>
          <p:nvPr/>
        </p:nvSpPr>
        <p:spPr>
          <a:xfrm>
            <a:off x="13335000" y="344389"/>
            <a:ext cx="43236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 통합 및 격자에 매핑한 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66D5B-CA4E-462C-AF22-4442F6CB6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9315" y="788799"/>
            <a:ext cx="4865178" cy="5177147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9C57ED7-6273-4AED-88F1-5CEEE0E69417}"/>
              </a:ext>
            </a:extLst>
          </p:cNvPr>
          <p:cNvSpPr/>
          <p:nvPr/>
        </p:nvSpPr>
        <p:spPr>
          <a:xfrm>
            <a:off x="9364485" y="813060"/>
            <a:ext cx="3048873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E560503-8136-4C42-B98E-136F654CA277}"/>
              </a:ext>
            </a:extLst>
          </p:cNvPr>
          <p:cNvSpPr/>
          <p:nvPr/>
        </p:nvSpPr>
        <p:spPr>
          <a:xfrm>
            <a:off x="9519088" y="977725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D889BFA-822B-4D96-82EC-15E0E46AEBE4}"/>
              </a:ext>
            </a:extLst>
          </p:cNvPr>
          <p:cNvSpPr/>
          <p:nvPr/>
        </p:nvSpPr>
        <p:spPr>
          <a:xfrm>
            <a:off x="9518782" y="1314446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7B3E75C-FD06-411A-96F0-63FAE774838C}"/>
              </a:ext>
            </a:extLst>
          </p:cNvPr>
          <p:cNvSpPr/>
          <p:nvPr/>
        </p:nvSpPr>
        <p:spPr>
          <a:xfrm>
            <a:off x="9510287" y="1686649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5EB27C-6BBE-4B63-A82B-30238C3B7BBA}"/>
              </a:ext>
            </a:extLst>
          </p:cNvPr>
          <p:cNvSpPr txBox="1"/>
          <p:nvPr/>
        </p:nvSpPr>
        <p:spPr>
          <a:xfrm>
            <a:off x="9830251" y="934405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3D5480-0C52-49FF-B08B-D0B4258E7F2B}"/>
              </a:ext>
            </a:extLst>
          </p:cNvPr>
          <p:cNvSpPr txBox="1"/>
          <p:nvPr/>
        </p:nvSpPr>
        <p:spPr>
          <a:xfrm>
            <a:off x="9807588" y="1286935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E7019F-822D-4923-9E4A-A02D85FF162E}"/>
              </a:ext>
            </a:extLst>
          </p:cNvPr>
          <p:cNvSpPr txBox="1"/>
          <p:nvPr/>
        </p:nvSpPr>
        <p:spPr>
          <a:xfrm>
            <a:off x="9823582" y="1681282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F0DC01-2734-41D8-A1B9-F1AA77729898}"/>
              </a:ext>
            </a:extLst>
          </p:cNvPr>
          <p:cNvSpPr/>
          <p:nvPr/>
        </p:nvSpPr>
        <p:spPr>
          <a:xfrm>
            <a:off x="9525451" y="2058852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DF2604-D5CD-4431-A2BD-1EAB6E2DCDC4}"/>
              </a:ext>
            </a:extLst>
          </p:cNvPr>
          <p:cNvSpPr txBox="1"/>
          <p:nvPr/>
        </p:nvSpPr>
        <p:spPr>
          <a:xfrm>
            <a:off x="9815087" y="2029269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1AF067-C422-4F4B-B031-01EC55C25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21" y="2887518"/>
            <a:ext cx="3297031" cy="55896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DABBAF-D690-4F3E-B2B3-49011AF16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2899958"/>
            <a:ext cx="3142561" cy="5577232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7DAF855-60E2-4644-86C9-1ED2E5CBDA68}"/>
              </a:ext>
            </a:extLst>
          </p:cNvPr>
          <p:cNvSpPr/>
          <p:nvPr/>
        </p:nvSpPr>
        <p:spPr>
          <a:xfrm>
            <a:off x="345328" y="2648376"/>
            <a:ext cx="12113865" cy="622892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6013ADB-2111-4790-A751-56019A28C473}"/>
              </a:ext>
            </a:extLst>
          </p:cNvPr>
          <p:cNvSpPr/>
          <p:nvPr/>
        </p:nvSpPr>
        <p:spPr>
          <a:xfrm>
            <a:off x="5740934" y="2989679"/>
            <a:ext cx="1758912" cy="5426078"/>
          </a:xfrm>
          <a:prstGeom prst="roundRect">
            <a:avLst/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7D408F3-33C5-4045-A9A2-F024BAF37ABC}"/>
              </a:ext>
            </a:extLst>
          </p:cNvPr>
          <p:cNvSpPr/>
          <p:nvPr/>
        </p:nvSpPr>
        <p:spPr>
          <a:xfrm>
            <a:off x="1599176" y="3001781"/>
            <a:ext cx="1758912" cy="5400973"/>
          </a:xfrm>
          <a:prstGeom prst="roundRect">
            <a:avLst/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38CF769-AD84-45BD-BA3E-BF629B5C79A5}"/>
              </a:ext>
            </a:extLst>
          </p:cNvPr>
          <p:cNvSpPr/>
          <p:nvPr/>
        </p:nvSpPr>
        <p:spPr>
          <a:xfrm>
            <a:off x="9881379" y="3001781"/>
            <a:ext cx="1758912" cy="5400973"/>
          </a:xfrm>
          <a:prstGeom prst="roundRect">
            <a:avLst/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3931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477000" y="717934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요일별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03173" y="544830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요일별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208460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요일별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 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6522035" y="2062529"/>
            <a:ext cx="53823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평일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통합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격자에 매핑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Object 40">
            <a:extLst>
              <a:ext uri="{FF2B5EF4-FFF2-40B4-BE49-F238E27FC236}">
                <a16:creationId xmlns:a16="http://schemas.microsoft.com/office/drawing/2014/main" id="{F7641B60-4DCC-4A90-BF9F-53F63D423670}"/>
              </a:ext>
            </a:extLst>
          </p:cNvPr>
          <p:cNvSpPr txBox="1"/>
          <p:nvPr/>
        </p:nvSpPr>
        <p:spPr>
          <a:xfrm>
            <a:off x="7427148" y="6929229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평일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일 평균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2473497" y="54973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F283C5-29F7-4853-8F2E-2E2CB018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56" y="2498092"/>
            <a:ext cx="6418444" cy="29060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47C763-9BDC-4CCC-A29C-0D2371A8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3" y="5861786"/>
            <a:ext cx="6431027" cy="3777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E52FF7-8AFB-4558-A875-7B73A15ED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498092"/>
            <a:ext cx="5003270" cy="43218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4F3DFC-FFA7-4DA3-A131-44EA6A96B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7342495"/>
            <a:ext cx="5003270" cy="2296805"/>
          </a:xfrm>
          <a:prstGeom prst="rect">
            <a:avLst/>
          </a:prstGeom>
        </p:spPr>
      </p:pic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13033868" y="2095500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평일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일 평균 유동인구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1357562-5D60-4AF3-945F-DBCA3A7D75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5" t="4075" r="2816" b="2593"/>
          <a:stretch/>
        </p:blipFill>
        <p:spPr>
          <a:xfrm>
            <a:off x="12998294" y="2498092"/>
            <a:ext cx="5003269" cy="714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7951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2677659" y="86295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8656305" y="86295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4499319" y="86295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9421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평일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vs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주말 유동인구변화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(2020, 2021, 2022).html</a:t>
            </a: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6551155" y="1080680"/>
            <a:ext cx="81723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평일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유동인구 변화 시각화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12974879" y="9284586"/>
            <a:ext cx="4170121" cy="96580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12974879" y="9430732"/>
            <a:ext cx="409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구역은 비교적 평일보다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유동인구수가 낮은 경향이 있음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4ACAC97-7A2F-4BA3-AA4C-65B2FBCAD6D6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CB7BFAC6-F1B7-4E45-9648-544A581A69D3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9C57ED7-6273-4AED-88F1-5CEEE0E69417}"/>
              </a:ext>
            </a:extLst>
          </p:cNvPr>
          <p:cNvSpPr/>
          <p:nvPr/>
        </p:nvSpPr>
        <p:spPr>
          <a:xfrm>
            <a:off x="14478000" y="190500"/>
            <a:ext cx="3048873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E560503-8136-4C42-B98E-136F654CA277}"/>
              </a:ext>
            </a:extLst>
          </p:cNvPr>
          <p:cNvSpPr/>
          <p:nvPr/>
        </p:nvSpPr>
        <p:spPr>
          <a:xfrm>
            <a:off x="14632603" y="355165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D889BFA-822B-4D96-82EC-15E0E46AEBE4}"/>
              </a:ext>
            </a:extLst>
          </p:cNvPr>
          <p:cNvSpPr/>
          <p:nvPr/>
        </p:nvSpPr>
        <p:spPr>
          <a:xfrm>
            <a:off x="14632297" y="691886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7B3E75C-FD06-411A-96F0-63FAE774838C}"/>
              </a:ext>
            </a:extLst>
          </p:cNvPr>
          <p:cNvSpPr/>
          <p:nvPr/>
        </p:nvSpPr>
        <p:spPr>
          <a:xfrm>
            <a:off x="14623802" y="1064089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5EB27C-6BBE-4B63-A82B-30238C3B7BBA}"/>
              </a:ext>
            </a:extLst>
          </p:cNvPr>
          <p:cNvSpPr txBox="1"/>
          <p:nvPr/>
        </p:nvSpPr>
        <p:spPr>
          <a:xfrm>
            <a:off x="14943766" y="311845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3D5480-0C52-49FF-B08B-D0B4258E7F2B}"/>
              </a:ext>
            </a:extLst>
          </p:cNvPr>
          <p:cNvSpPr txBox="1"/>
          <p:nvPr/>
        </p:nvSpPr>
        <p:spPr>
          <a:xfrm>
            <a:off x="14921103" y="664375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E7019F-822D-4923-9E4A-A02D85FF162E}"/>
              </a:ext>
            </a:extLst>
          </p:cNvPr>
          <p:cNvSpPr txBox="1"/>
          <p:nvPr/>
        </p:nvSpPr>
        <p:spPr>
          <a:xfrm>
            <a:off x="14937097" y="1058722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F0DC01-2734-41D8-A1B9-F1AA77729898}"/>
              </a:ext>
            </a:extLst>
          </p:cNvPr>
          <p:cNvSpPr/>
          <p:nvPr/>
        </p:nvSpPr>
        <p:spPr>
          <a:xfrm>
            <a:off x="14638966" y="1436292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DF2604-D5CD-4431-A2BD-1EAB6E2DCDC4}"/>
              </a:ext>
            </a:extLst>
          </p:cNvPr>
          <p:cNvSpPr txBox="1"/>
          <p:nvPr/>
        </p:nvSpPr>
        <p:spPr>
          <a:xfrm>
            <a:off x="14928602" y="1406709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FBA542-7002-4974-98F0-94B4E617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69" y="2310516"/>
            <a:ext cx="2646972" cy="55384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AFF1C5-7EF7-44A5-95F7-CF0E468F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09" y="2324138"/>
            <a:ext cx="2609285" cy="552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E066EE-805A-4EEB-A514-9CCBAC54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310516"/>
            <a:ext cx="2656760" cy="55384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E08E0E-F903-4F6C-99A1-2823EE671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560" y="2339200"/>
            <a:ext cx="2601040" cy="55098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222DF3-BC98-410B-A214-2AF45A42A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3474" y="2324138"/>
            <a:ext cx="2665070" cy="55098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B886CD-FBB1-4626-8D72-59AFF26CF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8544" y="2344098"/>
            <a:ext cx="2589217" cy="5500009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CB2EAB1-CA51-4581-AD92-1CD00DBE45D2}"/>
              </a:ext>
            </a:extLst>
          </p:cNvPr>
          <p:cNvSpPr/>
          <p:nvPr/>
        </p:nvSpPr>
        <p:spPr>
          <a:xfrm>
            <a:off x="370760" y="2021298"/>
            <a:ext cx="5572840" cy="7160802"/>
          </a:xfrm>
          <a:prstGeom prst="roundRect">
            <a:avLst>
              <a:gd name="adj" fmla="val 10454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7CA0015-7DED-430D-B197-579071DA8EE7}"/>
              </a:ext>
            </a:extLst>
          </p:cNvPr>
          <p:cNvSpPr/>
          <p:nvPr/>
        </p:nvSpPr>
        <p:spPr>
          <a:xfrm>
            <a:off x="6246442" y="1976854"/>
            <a:ext cx="5572840" cy="7205246"/>
          </a:xfrm>
          <a:prstGeom prst="roundRect">
            <a:avLst>
              <a:gd name="adj" fmla="val 10454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28D5F05-4374-40AE-8439-A19B347EEA0F}"/>
              </a:ext>
            </a:extLst>
          </p:cNvPr>
          <p:cNvSpPr/>
          <p:nvPr/>
        </p:nvSpPr>
        <p:spPr>
          <a:xfrm>
            <a:off x="12120903" y="1997899"/>
            <a:ext cx="5572840" cy="7205246"/>
          </a:xfrm>
          <a:prstGeom prst="roundRect">
            <a:avLst>
              <a:gd name="adj" fmla="val 10454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866286-718F-41E0-B34D-2E1A6A2A52F8}"/>
              </a:ext>
            </a:extLst>
          </p:cNvPr>
          <p:cNvSpPr txBox="1"/>
          <p:nvPr/>
        </p:nvSpPr>
        <p:spPr>
          <a:xfrm>
            <a:off x="1524000" y="7938169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평일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78613D-4BD2-463B-9D56-E7DCC378E8ED}"/>
              </a:ext>
            </a:extLst>
          </p:cNvPr>
          <p:cNvSpPr txBox="1"/>
          <p:nvPr/>
        </p:nvSpPr>
        <p:spPr>
          <a:xfrm>
            <a:off x="4288519" y="793987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주말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E86220F-EE5F-47EC-A4E2-4136F28681DA}"/>
              </a:ext>
            </a:extLst>
          </p:cNvPr>
          <p:cNvCxnSpPr>
            <a:cxnSpLocks/>
          </p:cNvCxnSpPr>
          <p:nvPr/>
        </p:nvCxnSpPr>
        <p:spPr>
          <a:xfrm>
            <a:off x="381000" y="8496300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99C12F3-5F7E-4320-B9A7-EB7B13CD7B2B}"/>
              </a:ext>
            </a:extLst>
          </p:cNvPr>
          <p:cNvCxnSpPr>
            <a:cxnSpLocks/>
            <a:endCxn id="50" idx="0"/>
          </p:cNvCxnSpPr>
          <p:nvPr/>
        </p:nvCxnSpPr>
        <p:spPr>
          <a:xfrm flipV="1">
            <a:off x="3124199" y="2021298"/>
            <a:ext cx="32981" cy="6475002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0F353DC-5346-441A-B04C-065164B5CEE0}"/>
              </a:ext>
            </a:extLst>
          </p:cNvPr>
          <p:cNvCxnSpPr>
            <a:cxnSpLocks/>
          </p:cNvCxnSpPr>
          <p:nvPr/>
        </p:nvCxnSpPr>
        <p:spPr>
          <a:xfrm>
            <a:off x="375880" y="7853930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B646D10-7B87-4B0D-A426-16B67FA0C246}"/>
              </a:ext>
            </a:extLst>
          </p:cNvPr>
          <p:cNvSpPr txBox="1"/>
          <p:nvPr/>
        </p:nvSpPr>
        <p:spPr>
          <a:xfrm>
            <a:off x="7404802" y="7953318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평일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B05D10E-E5AE-45AF-9377-0025D3858A5D}"/>
              </a:ext>
            </a:extLst>
          </p:cNvPr>
          <p:cNvSpPr txBox="1"/>
          <p:nvPr/>
        </p:nvSpPr>
        <p:spPr>
          <a:xfrm>
            <a:off x="10169321" y="7955028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주말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F5C9A0D-AADF-43CE-869C-3D6388E4B7B5}"/>
              </a:ext>
            </a:extLst>
          </p:cNvPr>
          <p:cNvCxnSpPr>
            <a:cxnSpLocks/>
          </p:cNvCxnSpPr>
          <p:nvPr/>
        </p:nvCxnSpPr>
        <p:spPr>
          <a:xfrm>
            <a:off x="6261802" y="851144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F113167-E135-4B15-99F5-4446A43B617E}"/>
              </a:ext>
            </a:extLst>
          </p:cNvPr>
          <p:cNvCxnSpPr>
            <a:cxnSpLocks/>
            <a:endCxn id="51" idx="0"/>
          </p:cNvCxnSpPr>
          <p:nvPr/>
        </p:nvCxnSpPr>
        <p:spPr>
          <a:xfrm flipV="1">
            <a:off x="9005001" y="1976854"/>
            <a:ext cx="27861" cy="6534596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B6DBA6E-25FF-48FD-89FD-9EE0AE202728}"/>
              </a:ext>
            </a:extLst>
          </p:cNvPr>
          <p:cNvCxnSpPr>
            <a:cxnSpLocks/>
          </p:cNvCxnSpPr>
          <p:nvPr/>
        </p:nvCxnSpPr>
        <p:spPr>
          <a:xfrm>
            <a:off x="6256682" y="786907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6526837-3F2D-4FE0-918D-DF3875628AD6}"/>
              </a:ext>
            </a:extLst>
          </p:cNvPr>
          <p:cNvSpPr txBox="1"/>
          <p:nvPr/>
        </p:nvSpPr>
        <p:spPr>
          <a:xfrm>
            <a:off x="13247840" y="7923838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평일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2F0ABF-BB29-4A12-91AE-EC9351488743}"/>
              </a:ext>
            </a:extLst>
          </p:cNvPr>
          <p:cNvSpPr txBox="1"/>
          <p:nvPr/>
        </p:nvSpPr>
        <p:spPr>
          <a:xfrm>
            <a:off x="16012359" y="7925548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주말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2BC401D-9003-49CA-8B57-79D49EF1AD75}"/>
              </a:ext>
            </a:extLst>
          </p:cNvPr>
          <p:cNvCxnSpPr>
            <a:cxnSpLocks/>
          </p:cNvCxnSpPr>
          <p:nvPr/>
        </p:nvCxnSpPr>
        <p:spPr>
          <a:xfrm>
            <a:off x="12104840" y="848196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A38446A-9EA8-4F5E-ACB3-8E09C64FB95B}"/>
              </a:ext>
            </a:extLst>
          </p:cNvPr>
          <p:cNvCxnSpPr>
            <a:cxnSpLocks/>
          </p:cNvCxnSpPr>
          <p:nvPr/>
        </p:nvCxnSpPr>
        <p:spPr>
          <a:xfrm flipV="1">
            <a:off x="14848039" y="2006967"/>
            <a:ext cx="32981" cy="6475002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40EFE66-2304-4BDE-A150-58D15686297C}"/>
              </a:ext>
            </a:extLst>
          </p:cNvPr>
          <p:cNvCxnSpPr>
            <a:cxnSpLocks/>
          </p:cNvCxnSpPr>
          <p:nvPr/>
        </p:nvCxnSpPr>
        <p:spPr>
          <a:xfrm>
            <a:off x="12099720" y="783959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41577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50933" y="159792"/>
            <a:ext cx="7611352" cy="1390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ORGANIZATION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89261" y="2012560"/>
            <a:ext cx="1985677" cy="1046565"/>
            <a:chOff x="8389261" y="2012560"/>
            <a:chExt cx="1985677" cy="10465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261" y="2012560"/>
              <a:ext cx="1985677" cy="1046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945" y="5584962"/>
            <a:ext cx="2896667" cy="1046565"/>
            <a:chOff x="3657945" y="5584962"/>
            <a:chExt cx="2896667" cy="10465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945" y="5584962"/>
              <a:ext cx="2896667" cy="1046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0238" y="5584962"/>
            <a:ext cx="2896667" cy="1046565"/>
            <a:chOff x="7980238" y="5584962"/>
            <a:chExt cx="2896667" cy="1046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0238" y="5584962"/>
              <a:ext cx="2896667" cy="1046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02531" y="5584962"/>
            <a:ext cx="2896667" cy="1046565"/>
            <a:chOff x="12302531" y="5584962"/>
            <a:chExt cx="2896667" cy="10465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2531" y="5584962"/>
              <a:ext cx="2896667" cy="104656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970927" y="1791646"/>
            <a:ext cx="2839098" cy="1496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600" kern="0" spc="-400" dirty="0">
                <a:solidFill>
                  <a:srgbClr val="00153D"/>
                </a:solidFill>
                <a:latin typeface="Mplus 1p Medium" pitchFamily="34" charset="0"/>
                <a:cs typeface="Mplus 1p Medium" pitchFamily="34" charset="0"/>
              </a:rPr>
              <a:t>CEO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080952" y="4203284"/>
            <a:ext cx="2695238" cy="250575"/>
            <a:chOff x="8080952" y="4203284"/>
            <a:chExt cx="2695238" cy="2505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0952" y="4203284"/>
              <a:ext cx="2695238" cy="25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8571" y="3750416"/>
            <a:ext cx="2131351" cy="250575"/>
            <a:chOff x="9428571" y="3750416"/>
            <a:chExt cx="2131351" cy="2505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428571" y="3750416"/>
              <a:ext cx="2131351" cy="250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95238" y="4961905"/>
            <a:ext cx="8695238" cy="250575"/>
            <a:chOff x="5095238" y="4961905"/>
            <a:chExt cx="8695238" cy="2505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095238" y="4961905"/>
              <a:ext cx="8695238" cy="250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01548" y="5242966"/>
            <a:ext cx="615873" cy="250575"/>
            <a:chOff x="13501548" y="5242966"/>
            <a:chExt cx="615873" cy="2505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501548" y="5242966"/>
              <a:ext cx="615873" cy="250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98342" y="5271538"/>
            <a:ext cx="615873" cy="250575"/>
            <a:chOff x="4798342" y="5271538"/>
            <a:chExt cx="615873" cy="250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798342" y="5271538"/>
              <a:ext cx="615873" cy="2505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59922" y="3352421"/>
            <a:ext cx="2740048" cy="1046565"/>
            <a:chOff x="11559922" y="3352421"/>
            <a:chExt cx="2740048" cy="10465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9922" y="3352421"/>
              <a:ext cx="2740048" cy="104656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907576" y="3398013"/>
            <a:ext cx="4048016" cy="10533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9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Director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1788972" y="5631564"/>
            <a:ext cx="3923785" cy="1053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Marketing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7466684" y="5625738"/>
            <a:ext cx="3923785" cy="1053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Planning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3153912" y="5625738"/>
            <a:ext cx="3923785" cy="1053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System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96104" y="7520654"/>
            <a:ext cx="7637009" cy="23958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CORE</a:t>
            </a:r>
          </a:p>
          <a:p>
            <a:r>
              <a:rPr lang="en-US" sz="48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COMPETENCIES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4903365" y="8609475"/>
            <a:ext cx="2116469" cy="148312"/>
            <a:chOff x="4903365" y="8609475"/>
            <a:chExt cx="2116469" cy="1483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903365" y="8609475"/>
              <a:ext cx="2116469" cy="14831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769269" y="7856622"/>
            <a:ext cx="14732117" cy="1655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'함께'를 생각합니다. 사람을 귀하게 여기고, 귀하게 대합니다.</a:t>
            </a:r>
          </a:p>
          <a:p>
            <a:r>
              <a:rPr lang="en-US" sz="3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좋은 사람들은 곧 우리의 힘입니다.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48021"/>
            <a:ext cx="18295238" cy="8137694"/>
            <a:chOff x="0" y="2148021"/>
            <a:chExt cx="18295238" cy="813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48021"/>
              <a:ext cx="18295238" cy="8137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1661" y="3383803"/>
            <a:ext cx="5162789" cy="5162789"/>
            <a:chOff x="1661661" y="3383803"/>
            <a:chExt cx="5162789" cy="51627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661" y="3383803"/>
              <a:ext cx="5162789" cy="516278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39078" y="-185623"/>
            <a:ext cx="5308090" cy="2581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MARKET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ANALYSIS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453963" y="405121"/>
            <a:ext cx="19256277" cy="13900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kern="0" spc="-3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온라인 편집샵 플랫폼 시장 점유율 분석 및 전망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785077" y="6972528"/>
            <a:ext cx="898215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368998" y="2307283"/>
            <a:ext cx="3817612" cy="1021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800" kern="0" spc="-3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시장 점유율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378584" y="5826550"/>
            <a:ext cx="1152381" cy="494560"/>
            <a:chOff x="10378584" y="5826550"/>
            <a:chExt cx="1152381" cy="4945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8584" y="5826550"/>
              <a:ext cx="1152381" cy="494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5317" y="5280746"/>
            <a:ext cx="1152381" cy="1040364"/>
            <a:chOff x="11835317" y="5280746"/>
            <a:chExt cx="1152381" cy="1040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5317" y="5280746"/>
              <a:ext cx="1152381" cy="1040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2049" y="4989673"/>
            <a:ext cx="1152381" cy="1331437"/>
            <a:chOff x="13292049" y="4989673"/>
            <a:chExt cx="1152381" cy="1331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2049" y="4989673"/>
              <a:ext cx="1152381" cy="1331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48781" y="4484398"/>
            <a:ext cx="1152381" cy="1836711"/>
            <a:chOff x="14748781" y="4484398"/>
            <a:chExt cx="1152381" cy="18367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8781" y="4484398"/>
              <a:ext cx="1152381" cy="1836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05514" y="3233661"/>
            <a:ext cx="1152381" cy="3087448"/>
            <a:chOff x="16205514" y="3233661"/>
            <a:chExt cx="1152381" cy="30874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5514" y="3233661"/>
              <a:ext cx="1152381" cy="30874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5077" y="6764698"/>
            <a:ext cx="8982159" cy="229748"/>
            <a:chOff x="8785077" y="6764698"/>
            <a:chExt cx="8982159" cy="2297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5077" y="6764698"/>
              <a:ext cx="8982159" cy="22974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552819" y="2446205"/>
            <a:ext cx="10571804" cy="844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온라인 편집샵 플랫폼 시장 규모 성장 추이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4460401" y="4462869"/>
            <a:ext cx="174543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50억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5917419" y="3024956"/>
            <a:ext cx="1728571" cy="14245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100억</a:t>
            </a:r>
          </a:p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이상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2985242" y="4971189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35억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1544419" y="5317726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25억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0087657" y="5713697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10억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08900" y="6203843"/>
            <a:ext cx="1152381" cy="123180"/>
            <a:chOff x="8908900" y="6203843"/>
            <a:chExt cx="1152381" cy="12318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8900" y="6203843"/>
              <a:ext cx="1152381" cy="12318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62080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2000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008012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2005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1153945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2010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299877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2015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445810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2018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591742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2020</a:t>
            </a:r>
            <a:endParaRPr lang="en-US" dirty="0"/>
          </a:p>
        </p:txBody>
      </p: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2138" y="2924848"/>
            <a:ext cx="5251333" cy="677451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5216" y="3446398"/>
            <a:ext cx="3436460" cy="3428846"/>
            <a:chOff x="9715216" y="3446398"/>
            <a:chExt cx="3436460" cy="3428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216" y="3446398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83" y="3437029"/>
            <a:ext cx="3436460" cy="3428846"/>
            <a:chOff x="14288583" y="3437029"/>
            <a:chExt cx="3436460" cy="3428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8583" y="3437029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6407" y="3533477"/>
            <a:ext cx="3436460" cy="3428846"/>
            <a:chOff x="5136407" y="3533477"/>
            <a:chExt cx="3436460" cy="3428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07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035" y="3533477"/>
            <a:ext cx="3436460" cy="3428846"/>
            <a:chOff x="551035" y="3533477"/>
            <a:chExt cx="3436460" cy="3428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035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5373" y="4399305"/>
            <a:ext cx="4538529" cy="5886409"/>
            <a:chOff x="4585373" y="4399305"/>
            <a:chExt cx="4538529" cy="5886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5373" y="4399305"/>
              <a:ext cx="4538529" cy="58864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65570" y="-113786"/>
            <a:ext cx="6405772" cy="31154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300" kern="0" spc="-4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SWOT</a:t>
            </a:r>
          </a:p>
          <a:p>
            <a:r>
              <a:rPr lang="en-US" sz="6300" kern="0" spc="-4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ANALYSIS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0" y="4394338"/>
            <a:ext cx="4538529" cy="5891377"/>
            <a:chOff x="0" y="4394338"/>
            <a:chExt cx="4538529" cy="58913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94338"/>
              <a:ext cx="4538529" cy="589137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5190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3737548" y="4394904"/>
            <a:ext cx="4548166" cy="5890810"/>
            <a:chOff x="13737548" y="4394904"/>
            <a:chExt cx="4548166" cy="5890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37548" y="4394904"/>
              <a:ext cx="4548166" cy="5890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61544" y="4399305"/>
            <a:ext cx="4538529" cy="5886409"/>
            <a:chOff x="9161544" y="4399305"/>
            <a:chExt cx="4538529" cy="58864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544" y="4399305"/>
              <a:ext cx="4538529" cy="588640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92312" y="4387030"/>
            <a:ext cx="3438344" cy="900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STRENGTH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5135465" y="4375233"/>
            <a:ext cx="3438344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WEAKNESS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297527" y="4388733"/>
            <a:ext cx="4271838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OPPORTUNITY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3870894" y="4360418"/>
            <a:ext cx="4271838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THREAT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847222" y="3202932"/>
            <a:ext cx="844085" cy="15738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S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6432555" y="3202932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W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1011404" y="3156326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O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5584731" y="3146961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T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5136407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9715216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4372686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3521123" y="36027"/>
            <a:ext cx="6305880" cy="2730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kern="0" spc="-1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관련된 텍스트를 3-4줄 내외로 적어주세요.  관련된 텍스트를 3-4줄 내외로 적어주세요.  관련된 텍스트를 3-4줄 내외로 적어주세요.  관련된 텍스트를 3-4줄 내외로 적어주세요.  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524" y="-109285"/>
            <a:ext cx="7750000" cy="2581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SERVICE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INTRODUCTION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10975" y="5191626"/>
            <a:ext cx="3165931" cy="1931815"/>
            <a:chOff x="1910975" y="5191626"/>
            <a:chExt cx="3165931" cy="1931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0975" y="5191626"/>
              <a:ext cx="3165931" cy="19318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5325" y="7353337"/>
            <a:ext cx="2198770" cy="1500290"/>
            <a:chOff x="8315325" y="7353337"/>
            <a:chExt cx="2198770" cy="15002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5325" y="7353337"/>
              <a:ext cx="2198770" cy="1500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792" y="7252689"/>
            <a:ext cx="3916299" cy="1549206"/>
            <a:chOff x="1535792" y="7252689"/>
            <a:chExt cx="3916299" cy="15492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792" y="7252689"/>
              <a:ext cx="3916299" cy="154920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29153" y="7288256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소비자의 NEEDS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41717" y="7781326"/>
            <a:ext cx="4729844" cy="974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착하게 생산된 건강한 제품을 쉽고 빠르게 찾고 구매하는 것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3024100" y="7304421"/>
            <a:ext cx="3916299" cy="1549206"/>
            <a:chOff x="13024100" y="7304421"/>
            <a:chExt cx="3916299" cy="1549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817456" y="7298089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생산자의 NEEDS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2630006" y="7824116"/>
            <a:ext cx="4729844" cy="974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좋은 제품을 쉽게 홍보, 판매하고 질좋은 제품에 집중하는 것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4227110" y="5616172"/>
            <a:ext cx="1510278" cy="1559001"/>
            <a:chOff x="14227110" y="5616172"/>
            <a:chExt cx="1510278" cy="15590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7110" y="5616172"/>
              <a:ext cx="1510278" cy="1559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5325" y="1719825"/>
            <a:ext cx="1892578" cy="1777567"/>
            <a:chOff x="8315325" y="1719825"/>
            <a:chExt cx="1892578" cy="17775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5325" y="1719825"/>
              <a:ext cx="1892578" cy="17775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03465" y="3670991"/>
            <a:ext cx="3916299" cy="712194"/>
            <a:chOff x="7303465" y="3670991"/>
            <a:chExt cx="3916299" cy="7121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3465" y="3670991"/>
              <a:ext cx="3916299" cy="71219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495395" y="3702431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MIRI SHOP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4778069" y="4326981"/>
            <a:ext cx="4729844" cy="1411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직접 좋은 제품을 선별해 소비자가 직접 제품을 알아보고 비교하는 수고를 덜 수 있다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082563" y="4326981"/>
            <a:ext cx="4729844" cy="1411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질 좋은 제품을 소비자에게 쉽게 홍보하고 판매할 수 있고 생산에 집중할 수 있다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1074972" y="6471776"/>
            <a:ext cx="2512860" cy="271275"/>
            <a:chOff x="11074972" y="6471776"/>
            <a:chExt cx="2512860" cy="2712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11074972" y="6471776"/>
              <a:ext cx="2512860" cy="271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013" y="6288924"/>
            <a:ext cx="2512860" cy="271275"/>
            <a:chOff x="5049013" y="6288924"/>
            <a:chExt cx="2512860" cy="2712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5049013" y="6288924"/>
              <a:ext cx="2512860" cy="271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07421" y="7967845"/>
            <a:ext cx="2852907" cy="271275"/>
            <a:chOff x="5307421" y="7967845"/>
            <a:chExt cx="2852907" cy="2712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7421" y="7967845"/>
              <a:ext cx="2852907" cy="2712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65406" y="7967845"/>
            <a:ext cx="2458694" cy="271275"/>
            <a:chOff x="10565406" y="7967845"/>
            <a:chExt cx="2458694" cy="2712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5406" y="7967845"/>
              <a:ext cx="2458694" cy="27127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532599" y="95274"/>
            <a:ext cx="6465381" cy="2605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8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서비스에 대한 부가적인 내용이나 설명을 작성해 주세요. 서비스에 대한 부가적인 내용이나 설명을 작성해 주세요. 서비스에 대한 부가적인 내용이나 설명을 작성해 주세요. 서비스에 대한 부가적인 내용이나 설명을 작성해 주세요. 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619" y="-179606"/>
            <a:ext cx="5700000" cy="3773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BUSINESS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OPERATION PLAN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990476" y="999367"/>
            <a:ext cx="7904762" cy="1796741"/>
            <a:chOff x="6990476" y="999367"/>
            <a:chExt cx="7904762" cy="17967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0476" y="999367"/>
              <a:ext cx="7904762" cy="1796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0476" y="2934999"/>
            <a:ext cx="7904762" cy="2761905"/>
            <a:chOff x="6990476" y="2934999"/>
            <a:chExt cx="7904762" cy="2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0476" y="2934999"/>
              <a:ext cx="7904762" cy="2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0476" y="5835796"/>
            <a:ext cx="7904762" cy="1834836"/>
            <a:chOff x="6990476" y="5835796"/>
            <a:chExt cx="7904762" cy="18348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0476" y="5835796"/>
              <a:ext cx="7904762" cy="18348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0476" y="7809524"/>
            <a:ext cx="7904762" cy="1803006"/>
            <a:chOff x="6990476" y="7809524"/>
            <a:chExt cx="7904762" cy="18030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0476" y="7809524"/>
              <a:ext cx="7904762" cy="18030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28571" y="1227268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사업 인력 구성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428571" y="1919373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세부 사업 계획 수립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7428571" y="3151478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7428571" y="3843584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428571" y="4492230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3. 관련된 내용을 한줄로 적어주세요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7428571" y="6117644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7428571" y="6809750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7428571" y="8094505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428571" y="8786611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085714" y="989843"/>
            <a:ext cx="2457143" cy="1796741"/>
            <a:chOff x="15085714" y="989843"/>
            <a:chExt cx="2457143" cy="1796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989843"/>
              <a:ext cx="2457143" cy="179674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306390" y="1512983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2021년 10월 중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085714" y="2934999"/>
            <a:ext cx="2457143" cy="2760239"/>
            <a:chOff x="15085714" y="2934999"/>
            <a:chExt cx="2457143" cy="27602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85714" y="2934999"/>
              <a:ext cx="2457143" cy="276023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5306381" y="3958230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2021년 12월 중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5085714" y="5866667"/>
            <a:ext cx="2457143" cy="1796741"/>
            <a:chOff x="15085714" y="5866667"/>
            <a:chExt cx="2457143" cy="17967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5866667"/>
              <a:ext cx="2457143" cy="17967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5306381" y="6389802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2022년 2월 중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5085714" y="7806265"/>
            <a:ext cx="2457143" cy="1796741"/>
            <a:chOff x="15085714" y="7806265"/>
            <a:chExt cx="2457143" cy="17967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7806265"/>
              <a:ext cx="2457143" cy="179674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5306381" y="8329402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2022년 4월 중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647619" y="5504061"/>
            <a:ext cx="5571429" cy="48913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사업 추진 계획서에 대한 부가적인 내용이나 설명을 작성해 주세요. 사업 추진 계획서에 대한 부가적인 내용이나 설명을 작성해 주세요. 사업 추진 계획서에 대한 부가적인 내용이나 설명을 작성해 주세요.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5608309" y="1509180"/>
            <a:ext cx="1799425" cy="763421"/>
            <a:chOff x="5608309" y="1509180"/>
            <a:chExt cx="1799425" cy="7634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08309" y="1509180"/>
              <a:ext cx="1799425" cy="76342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180797" y="1345930"/>
            <a:ext cx="763343" cy="1219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608309" y="3453001"/>
            <a:ext cx="1799425" cy="763421"/>
            <a:chOff x="5608309" y="3453001"/>
            <a:chExt cx="1799425" cy="7634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08309" y="3453001"/>
              <a:ext cx="1799425" cy="76342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180795" y="3289751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5611760" y="6353798"/>
            <a:ext cx="1799425" cy="763421"/>
            <a:chOff x="5611760" y="6353798"/>
            <a:chExt cx="1799425" cy="7634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11760" y="6353798"/>
              <a:ext cx="1799425" cy="76342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184247" y="6161510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5598785" y="8331107"/>
            <a:ext cx="1799425" cy="763421"/>
            <a:chOff x="5598785" y="8331107"/>
            <a:chExt cx="1799425" cy="7634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598785" y="8331107"/>
              <a:ext cx="1799425" cy="763421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6171271" y="8167855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0731" y="1837473"/>
            <a:ext cx="10724252" cy="20479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BUSINESS PLAN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205716" y="3550500"/>
            <a:ext cx="9908569" cy="12799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19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MIRI COMPANY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23811" y="3648470"/>
            <a:ext cx="6457143" cy="35624"/>
            <a:chOff x="5923811" y="364847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3811" y="3648470"/>
              <a:ext cx="6457143" cy="356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12846" y="7398040"/>
            <a:ext cx="3423571" cy="7199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7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CONTACT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3612857" y="7990415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MIRISHOP@mirimiri.com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612857" y="8478980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010-1234-5678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612857" y="9007544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02) 000-0000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33" y="5939151"/>
            <a:ext cx="2787908" cy="379399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834601" y="533836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22.청주시_주민등록인구현황.csv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B9C4CEB8-B83D-44A0-B3DB-0A8755B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16" y="2372992"/>
            <a:ext cx="4720483" cy="86683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416FAB9E-B7E3-4C24-B9DC-DF4708703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" b="47053"/>
          <a:stretch/>
        </p:blipFill>
        <p:spPr>
          <a:xfrm>
            <a:off x="7693617" y="3157879"/>
            <a:ext cx="4720482" cy="18546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6DC5C7FB-6369-4F9B-97E0-11581DDAA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7" t="6704" r="107" b="1802"/>
          <a:stretch/>
        </p:blipFill>
        <p:spPr>
          <a:xfrm>
            <a:off x="12785731" y="2372992"/>
            <a:ext cx="4783902" cy="286813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534089CE-6B65-4AC8-8EF5-FF5B740A9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478" b="936"/>
          <a:stretch/>
        </p:blipFill>
        <p:spPr>
          <a:xfrm>
            <a:off x="7692479" y="4985797"/>
            <a:ext cx="4720482" cy="255333"/>
          </a:xfrm>
          <a:prstGeom prst="rect">
            <a:avLst/>
          </a:prstGeom>
        </p:spPr>
      </p:pic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491409" y="1994711"/>
            <a:ext cx="46806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주민등록인구 현황 데이터 로드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551756" y="1994711"/>
            <a:ext cx="50504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→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필터링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24DC731A-3767-40B3-AC15-7D9F30ED4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21" y="6445701"/>
            <a:ext cx="4717167" cy="3293326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ACFF9F4-8198-4426-9058-72D78E9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307" y="5961242"/>
            <a:ext cx="4720481" cy="549878"/>
          </a:xfrm>
          <a:prstGeom prst="rect">
            <a:avLst/>
          </a:prstGeom>
        </p:spPr>
      </p:pic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491410" y="5600700"/>
            <a:ext cx="39848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A56445DA-CFE6-48E8-B6D8-38AE8586B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7779" y="5939152"/>
            <a:ext cx="4783902" cy="1692132"/>
          </a:xfrm>
          <a:prstGeom prst="rect">
            <a:avLst/>
          </a:prstGeom>
        </p:spPr>
      </p:pic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626621" y="5600699"/>
            <a:ext cx="41104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 시각화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E1008E77-6124-4713-ADD9-1F82D32FC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0945" y="7631284"/>
            <a:ext cx="4800736" cy="2107743"/>
          </a:xfrm>
          <a:prstGeom prst="rect">
            <a:avLst/>
          </a:prstGeom>
        </p:spPr>
      </p:pic>
      <p:sp>
        <p:nvSpPr>
          <p:cNvPr id="144" name="Object 40">
            <a:extLst>
              <a:ext uri="{FF2B5EF4-FFF2-40B4-BE49-F238E27FC236}">
                <a16:creationId xmlns:a16="http://schemas.microsoft.com/office/drawing/2014/main" id="{08234D60-B093-4151-A8E3-D02752B17238}"/>
              </a:ext>
            </a:extLst>
          </p:cNvPr>
          <p:cNvSpPr txBox="1"/>
          <p:nvPr/>
        </p:nvSpPr>
        <p:spPr>
          <a:xfrm>
            <a:off x="4040755" y="7342640"/>
            <a:ext cx="2512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포함 구역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6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E34AA1D5-6BDF-42A1-8470-1A0E9C8F6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19" y="5939150"/>
            <a:ext cx="2978460" cy="3803483"/>
          </a:xfrm>
          <a:prstGeom prst="rect">
            <a:avLst/>
          </a:prstGeom>
        </p:spPr>
      </p:pic>
      <p:sp>
        <p:nvSpPr>
          <p:cNvPr id="146" name="Object 40">
            <a:extLst>
              <a:ext uri="{FF2B5EF4-FFF2-40B4-BE49-F238E27FC236}">
                <a16:creationId xmlns:a16="http://schemas.microsoft.com/office/drawing/2014/main" id="{26395BA6-3163-421B-8C40-9447600119C6}"/>
              </a:ext>
            </a:extLst>
          </p:cNvPr>
          <p:cNvSpPr txBox="1"/>
          <p:nvPr/>
        </p:nvSpPr>
        <p:spPr>
          <a:xfrm>
            <a:off x="1447800" y="7524249"/>
            <a:ext cx="17241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211C9C47-3004-4717-B129-CC08C9E51F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319" y="2372992"/>
            <a:ext cx="5970522" cy="1700004"/>
          </a:xfrm>
          <a:prstGeom prst="rect">
            <a:avLst/>
          </a:prstGeom>
        </p:spPr>
      </p:pic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490109" y="2019300"/>
            <a:ext cx="4234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 로드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B43E377B-CC86-4225-ABA8-DE571196A4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585" y="4610100"/>
            <a:ext cx="2998883" cy="1387928"/>
          </a:xfrm>
          <a:prstGeom prst="rect">
            <a:avLst/>
          </a:prstGeom>
        </p:spPr>
      </p:pic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381000" y="4273247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도심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1.7km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반경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B0DF2D1C-28AB-441D-B3A9-FDDBBDF68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8934" y="4632281"/>
            <a:ext cx="2800646" cy="1365747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이등변 삼각형 152">
            <a:extLst>
              <a:ext uri="{FF2B5EF4-FFF2-40B4-BE49-F238E27FC236}">
                <a16:creationId xmlns:a16="http://schemas.microsoft.com/office/drawing/2014/main" id="{B5F842F2-92B7-48C0-B90C-57338A726803}"/>
              </a:ext>
            </a:extLst>
          </p:cNvPr>
          <p:cNvSpPr/>
          <p:nvPr/>
        </p:nvSpPr>
        <p:spPr>
          <a:xfrm rot="10800000">
            <a:off x="1988234" y="5829086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154" name="이등변 삼각형 153">
            <a:extLst>
              <a:ext uri="{FF2B5EF4-FFF2-40B4-BE49-F238E27FC236}">
                <a16:creationId xmlns:a16="http://schemas.microsoft.com/office/drawing/2014/main" id="{54CEC2CB-80D2-4425-9D9F-169E74BF5742}"/>
              </a:ext>
            </a:extLst>
          </p:cNvPr>
          <p:cNvSpPr/>
          <p:nvPr/>
        </p:nvSpPr>
        <p:spPr>
          <a:xfrm rot="10800000">
            <a:off x="5061437" y="5848989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894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946345" y="7166451"/>
            <a:ext cx="3733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2020~2021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의 증가를 제외하면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비고령인구 비율이 지속적으로 감소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9C8DCC-F1CE-4D3C-8E7F-377B9B85B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" t="12199" b="5644"/>
          <a:stretch/>
        </p:blipFill>
        <p:spPr>
          <a:xfrm>
            <a:off x="6209110" y="5312412"/>
            <a:ext cx="11529078" cy="4098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4" y="2472404"/>
            <a:ext cx="4285116" cy="63614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2209800" y="571500"/>
            <a:ext cx="4038600" cy="2743200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7912707"/>
            <a:ext cx="4198276" cy="1743341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143000" y="4874455"/>
            <a:ext cx="282953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포함 구역 </a:t>
            </a:r>
            <a:endParaRPr lang="en-US" altLang="ko-KR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78862D-6DBB-439E-9369-DEC96601D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" t="13459" r="4333" b="4922"/>
          <a:stretch/>
        </p:blipFill>
        <p:spPr>
          <a:xfrm>
            <a:off x="6209110" y="712524"/>
            <a:ext cx="10783490" cy="39737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8763000" y="605394"/>
            <a:ext cx="72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포함구역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982200" y="5235614"/>
            <a:ext cx="418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302CD-0716-41A9-BF0D-028803197C65}"/>
              </a:ext>
            </a:extLst>
          </p:cNvPr>
          <p:cNvSpPr/>
          <p:nvPr/>
        </p:nvSpPr>
        <p:spPr>
          <a:xfrm>
            <a:off x="10119437" y="1136904"/>
            <a:ext cx="675441" cy="28085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A8B9C-CA71-4C3A-888A-4006CD1D78FB}"/>
              </a:ext>
            </a:extLst>
          </p:cNvPr>
          <p:cNvSpPr/>
          <p:nvPr/>
        </p:nvSpPr>
        <p:spPr>
          <a:xfrm>
            <a:off x="13076998" y="1115655"/>
            <a:ext cx="675441" cy="283397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941A6-F1AE-4506-8A52-41F30080D467}"/>
              </a:ext>
            </a:extLst>
          </p:cNvPr>
          <p:cNvSpPr/>
          <p:nvPr/>
        </p:nvSpPr>
        <p:spPr>
          <a:xfrm>
            <a:off x="10096373" y="5790595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488D3-2878-495D-808A-4FDF43CADE2F}"/>
              </a:ext>
            </a:extLst>
          </p:cNvPr>
          <p:cNvSpPr/>
          <p:nvPr/>
        </p:nvSpPr>
        <p:spPr>
          <a:xfrm>
            <a:off x="13076077" y="5796244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E711219-3C10-42AE-AF15-C52656762F99}"/>
              </a:ext>
            </a:extLst>
          </p:cNvPr>
          <p:cNvSpPr/>
          <p:nvPr/>
        </p:nvSpPr>
        <p:spPr>
          <a:xfrm>
            <a:off x="7758129" y="5948149"/>
            <a:ext cx="232908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B567C1-B3DC-489B-A687-3EF69DF6A217}"/>
              </a:ext>
            </a:extLst>
          </p:cNvPr>
          <p:cNvSpPr txBox="1"/>
          <p:nvPr/>
        </p:nvSpPr>
        <p:spPr>
          <a:xfrm>
            <a:off x="7696200" y="5992907"/>
            <a:ext cx="2355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AEAE3-1C49-461C-81C7-AFEF504F5587}"/>
              </a:ext>
            </a:extLst>
          </p:cNvPr>
          <p:cNvCxnSpPr>
            <a:cxnSpLocks/>
          </p:cNvCxnSpPr>
          <p:nvPr/>
        </p:nvCxnSpPr>
        <p:spPr>
          <a:xfrm>
            <a:off x="7077202" y="2874155"/>
            <a:ext cx="2857020" cy="9505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ED0E6-F0AB-4A84-B55B-8F2708B35FE3}"/>
              </a:ext>
            </a:extLst>
          </p:cNvPr>
          <p:cNvCxnSpPr>
            <a:cxnSpLocks/>
          </p:cNvCxnSpPr>
          <p:nvPr/>
        </p:nvCxnSpPr>
        <p:spPr>
          <a:xfrm>
            <a:off x="13826368" y="1585048"/>
            <a:ext cx="2541693" cy="6628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FDF04-63F7-4BFD-8A11-25154375C967}"/>
              </a:ext>
            </a:extLst>
          </p:cNvPr>
          <p:cNvCxnSpPr>
            <a:cxnSpLocks/>
          </p:cNvCxnSpPr>
          <p:nvPr/>
        </p:nvCxnSpPr>
        <p:spPr>
          <a:xfrm>
            <a:off x="7127940" y="7607682"/>
            <a:ext cx="2860228" cy="8066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60E6C42-B82E-4432-9FC1-F820D8E9E73E}"/>
              </a:ext>
            </a:extLst>
          </p:cNvPr>
          <p:cNvCxnSpPr>
            <a:cxnSpLocks/>
          </p:cNvCxnSpPr>
          <p:nvPr/>
        </p:nvCxnSpPr>
        <p:spPr>
          <a:xfrm>
            <a:off x="13689047" y="6675929"/>
            <a:ext cx="2679014" cy="490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D75F471-DA4C-4463-9D63-DC57B59096FB}"/>
              </a:ext>
            </a:extLst>
          </p:cNvPr>
          <p:cNvCxnSpPr>
            <a:cxnSpLocks/>
          </p:cNvCxnSpPr>
          <p:nvPr/>
        </p:nvCxnSpPr>
        <p:spPr>
          <a:xfrm>
            <a:off x="10676746" y="8057855"/>
            <a:ext cx="2294019" cy="614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FAB55A-64A7-4547-9976-2494142B774E}"/>
              </a:ext>
            </a:extLst>
          </p:cNvPr>
          <p:cNvSpPr/>
          <p:nvPr/>
        </p:nvSpPr>
        <p:spPr>
          <a:xfrm>
            <a:off x="6219157" y="1455941"/>
            <a:ext cx="384181" cy="716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EF4A0F-71E0-4870-80D2-67F96A1F44E7}"/>
              </a:ext>
            </a:extLst>
          </p:cNvPr>
          <p:cNvSpPr txBox="1"/>
          <p:nvPr/>
        </p:nvSpPr>
        <p:spPr>
          <a:xfrm>
            <a:off x="6086132" y="16333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13500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CD8DB7-18E3-47F0-9E6F-F76F4A4082BB}"/>
              </a:ext>
            </a:extLst>
          </p:cNvPr>
          <p:cNvSpPr txBox="1"/>
          <p:nvPr/>
        </p:nvSpPr>
        <p:spPr>
          <a:xfrm>
            <a:off x="6068687" y="23652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13000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C0F32F-FE18-4326-8E34-3E19FD26B1BA}"/>
              </a:ext>
            </a:extLst>
          </p:cNvPr>
          <p:cNvSpPr txBox="1"/>
          <p:nvPr/>
        </p:nvSpPr>
        <p:spPr>
          <a:xfrm>
            <a:off x="6096000" y="310585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12500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ADA68A-1022-473F-86D9-224E299B03B1}"/>
              </a:ext>
            </a:extLst>
          </p:cNvPr>
          <p:cNvSpPr txBox="1"/>
          <p:nvPr/>
        </p:nvSpPr>
        <p:spPr>
          <a:xfrm>
            <a:off x="6112573" y="61314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F3D323-29C7-46CD-9206-97898EBCCCB2}"/>
              </a:ext>
            </a:extLst>
          </p:cNvPr>
          <p:cNvSpPr txBox="1"/>
          <p:nvPr/>
        </p:nvSpPr>
        <p:spPr>
          <a:xfrm>
            <a:off x="6120694" y="703226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BF9538-D9CE-4B55-B35B-532E218B05C2}"/>
              </a:ext>
            </a:extLst>
          </p:cNvPr>
          <p:cNvSpPr txBox="1"/>
          <p:nvPr/>
        </p:nvSpPr>
        <p:spPr>
          <a:xfrm>
            <a:off x="6110134" y="79127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980E3D-87D4-471A-A171-42AFF84DA634}"/>
              </a:ext>
            </a:extLst>
          </p:cNvPr>
          <p:cNvSpPr/>
          <p:nvPr/>
        </p:nvSpPr>
        <p:spPr>
          <a:xfrm rot="5400000">
            <a:off x="11455421" y="-762912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236B04-9612-42A3-BA57-8A0A7A15E96D}"/>
              </a:ext>
            </a:extLst>
          </p:cNvPr>
          <p:cNvSpPr txBox="1"/>
          <p:nvPr/>
        </p:nvSpPr>
        <p:spPr>
          <a:xfrm>
            <a:off x="7506674" y="39729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BA2E7C-19C4-4A0A-A6F7-9F2333AB5087}"/>
              </a:ext>
            </a:extLst>
          </p:cNvPr>
          <p:cNvSpPr txBox="1"/>
          <p:nvPr/>
        </p:nvSpPr>
        <p:spPr>
          <a:xfrm>
            <a:off x="9191494" y="398225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883C98-8CBA-4CC3-8BD9-A4F771595618}"/>
              </a:ext>
            </a:extLst>
          </p:cNvPr>
          <p:cNvSpPr txBox="1"/>
          <p:nvPr/>
        </p:nvSpPr>
        <p:spPr>
          <a:xfrm>
            <a:off x="10704809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74B95A-11C4-46FE-965B-4B9173E36BEA}"/>
              </a:ext>
            </a:extLst>
          </p:cNvPr>
          <p:cNvSpPr txBox="1"/>
          <p:nvPr/>
        </p:nvSpPr>
        <p:spPr>
          <a:xfrm>
            <a:off x="12395357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28962C-BE2B-416F-B4E5-77FDDAFC0CFD}"/>
              </a:ext>
            </a:extLst>
          </p:cNvPr>
          <p:cNvSpPr txBox="1"/>
          <p:nvPr/>
        </p:nvSpPr>
        <p:spPr>
          <a:xfrm>
            <a:off x="13969321" y="39822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8B1CD9-1258-4238-9087-9D7E03FEF2AC}"/>
              </a:ext>
            </a:extLst>
          </p:cNvPr>
          <p:cNvSpPr txBox="1"/>
          <p:nvPr/>
        </p:nvSpPr>
        <p:spPr>
          <a:xfrm>
            <a:off x="15654141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C61B7B-B80B-4C66-A074-840227703BD7}"/>
              </a:ext>
            </a:extLst>
          </p:cNvPr>
          <p:cNvCxnSpPr>
            <a:cxnSpLocks/>
          </p:cNvCxnSpPr>
          <p:nvPr/>
        </p:nvCxnSpPr>
        <p:spPr>
          <a:xfrm>
            <a:off x="8686800" y="1136904"/>
            <a:ext cx="0" cy="2782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3BC42F0-7D13-4B34-A213-B167633A7534}"/>
              </a:ext>
            </a:extLst>
          </p:cNvPr>
          <p:cNvCxnSpPr>
            <a:cxnSpLocks/>
          </p:cNvCxnSpPr>
          <p:nvPr/>
        </p:nvCxnSpPr>
        <p:spPr>
          <a:xfrm>
            <a:off x="10279848" y="1142606"/>
            <a:ext cx="1514" cy="2802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47820F3-B86B-4D31-9D05-4E44C0D850F8}"/>
              </a:ext>
            </a:extLst>
          </p:cNvPr>
          <p:cNvCxnSpPr>
            <a:cxnSpLocks/>
          </p:cNvCxnSpPr>
          <p:nvPr/>
        </p:nvCxnSpPr>
        <p:spPr>
          <a:xfrm>
            <a:off x="11791203" y="1126673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0980093" y="3093882"/>
            <a:ext cx="1924347" cy="7778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0910977" y="3124772"/>
            <a:ext cx="2017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차례의 </a:t>
            </a:r>
            <a:endParaRPr lang="en-US" altLang="ko-KR" sz="20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인구 급증시기 </a:t>
            </a:r>
            <a:endParaRPr lang="en-US" altLang="ko-KR" sz="20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CB29C8-15C3-494A-BFF9-059E16079880}"/>
              </a:ext>
            </a:extLst>
          </p:cNvPr>
          <p:cNvCxnSpPr>
            <a:cxnSpLocks/>
          </p:cNvCxnSpPr>
          <p:nvPr/>
        </p:nvCxnSpPr>
        <p:spPr>
          <a:xfrm>
            <a:off x="10872058" y="2729388"/>
            <a:ext cx="2204019" cy="276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E831D66-5934-4811-9A66-E90037EA99B5}"/>
              </a:ext>
            </a:extLst>
          </p:cNvPr>
          <p:cNvCxnSpPr>
            <a:cxnSpLocks/>
          </p:cNvCxnSpPr>
          <p:nvPr/>
        </p:nvCxnSpPr>
        <p:spPr>
          <a:xfrm>
            <a:off x="13383676" y="1104900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3C1FA6A-0B36-4F9C-A50A-122B5C4F3332}"/>
              </a:ext>
            </a:extLst>
          </p:cNvPr>
          <p:cNvCxnSpPr>
            <a:cxnSpLocks/>
          </p:cNvCxnSpPr>
          <p:nvPr/>
        </p:nvCxnSpPr>
        <p:spPr>
          <a:xfrm>
            <a:off x="14935200" y="1136904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885C6B7-E682-4F40-B3C5-4AE72C03BE0E}"/>
              </a:ext>
            </a:extLst>
          </p:cNvPr>
          <p:cNvSpPr/>
          <p:nvPr/>
        </p:nvSpPr>
        <p:spPr>
          <a:xfrm rot="5400000">
            <a:off x="11422869" y="3970917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B61223-2FC5-4EB3-878C-284EB49B845A}"/>
              </a:ext>
            </a:extLst>
          </p:cNvPr>
          <p:cNvSpPr txBox="1"/>
          <p:nvPr/>
        </p:nvSpPr>
        <p:spPr>
          <a:xfrm>
            <a:off x="7474122" y="870681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FE37CF-620A-4D35-8675-E7DF2C2BFB21}"/>
              </a:ext>
            </a:extLst>
          </p:cNvPr>
          <p:cNvSpPr txBox="1"/>
          <p:nvPr/>
        </p:nvSpPr>
        <p:spPr>
          <a:xfrm>
            <a:off x="9158942" y="871608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A9C9961-04FE-4337-8016-E852F475924A}"/>
              </a:ext>
            </a:extLst>
          </p:cNvPr>
          <p:cNvSpPr txBox="1"/>
          <p:nvPr/>
        </p:nvSpPr>
        <p:spPr>
          <a:xfrm>
            <a:off x="10672257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5EA2017-1977-4F15-83E9-42EB1E3B7CAF}"/>
              </a:ext>
            </a:extLst>
          </p:cNvPr>
          <p:cNvSpPr txBox="1"/>
          <p:nvPr/>
        </p:nvSpPr>
        <p:spPr>
          <a:xfrm>
            <a:off x="12362805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97FAF8-938F-4102-86D4-771E7EE00D37}"/>
              </a:ext>
            </a:extLst>
          </p:cNvPr>
          <p:cNvSpPr txBox="1"/>
          <p:nvPr/>
        </p:nvSpPr>
        <p:spPr>
          <a:xfrm>
            <a:off x="13936769" y="871607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B9F59C-627D-4468-9AAE-438884C8531A}"/>
              </a:ext>
            </a:extLst>
          </p:cNvPr>
          <p:cNvSpPr txBox="1"/>
          <p:nvPr/>
        </p:nvSpPr>
        <p:spPr>
          <a:xfrm>
            <a:off x="15621589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776C91E0-E2CE-404E-AE89-428AB7148443}"/>
              </a:ext>
            </a:extLst>
          </p:cNvPr>
          <p:cNvCxnSpPr>
            <a:cxnSpLocks/>
          </p:cNvCxnSpPr>
          <p:nvPr/>
        </p:nvCxnSpPr>
        <p:spPr>
          <a:xfrm>
            <a:off x="8686800" y="5790595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3E6C333-2849-4017-8561-A65007B93EFD}"/>
              </a:ext>
            </a:extLst>
          </p:cNvPr>
          <p:cNvCxnSpPr>
            <a:cxnSpLocks/>
          </p:cNvCxnSpPr>
          <p:nvPr/>
        </p:nvCxnSpPr>
        <p:spPr>
          <a:xfrm>
            <a:off x="10210800" y="5774077"/>
            <a:ext cx="0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0913F67-C35E-4B78-9F36-478DB1275290}"/>
              </a:ext>
            </a:extLst>
          </p:cNvPr>
          <p:cNvCxnSpPr>
            <a:cxnSpLocks/>
          </p:cNvCxnSpPr>
          <p:nvPr/>
        </p:nvCxnSpPr>
        <p:spPr>
          <a:xfrm>
            <a:off x="11734800" y="5789327"/>
            <a:ext cx="32552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4EA6DC3-7449-4E2F-991E-9ADD3CA98499}"/>
              </a:ext>
            </a:extLst>
          </p:cNvPr>
          <p:cNvCxnSpPr>
            <a:cxnSpLocks/>
          </p:cNvCxnSpPr>
          <p:nvPr/>
        </p:nvCxnSpPr>
        <p:spPr>
          <a:xfrm>
            <a:off x="14859000" y="5789327"/>
            <a:ext cx="0" cy="2911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78D989-E169-4D32-BE2B-4DB9BDF20197}"/>
              </a:ext>
            </a:extLst>
          </p:cNvPr>
          <p:cNvSpPr/>
          <p:nvPr/>
        </p:nvSpPr>
        <p:spPr>
          <a:xfrm>
            <a:off x="10720735" y="6828545"/>
            <a:ext cx="2355342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6FFD9C-238A-450A-99A6-848AA66DEC99}"/>
              </a:ext>
            </a:extLst>
          </p:cNvPr>
          <p:cNvSpPr txBox="1"/>
          <p:nvPr/>
        </p:nvSpPr>
        <p:spPr>
          <a:xfrm>
            <a:off x="10660388" y="6866893"/>
            <a:ext cx="2495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49F66DE-97AB-4819-8C5C-B5888F4B3BFB}"/>
              </a:ext>
            </a:extLst>
          </p:cNvPr>
          <p:cNvCxnSpPr>
            <a:cxnSpLocks/>
          </p:cNvCxnSpPr>
          <p:nvPr/>
        </p:nvCxnSpPr>
        <p:spPr>
          <a:xfrm>
            <a:off x="13327586" y="5774077"/>
            <a:ext cx="7414" cy="2926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4399CA-E8A5-4A09-8ABF-241FDD0BBABC}"/>
              </a:ext>
            </a:extLst>
          </p:cNvPr>
          <p:cNvSpPr/>
          <p:nvPr/>
        </p:nvSpPr>
        <p:spPr>
          <a:xfrm>
            <a:off x="-60931" y="9941854"/>
            <a:ext cx="11910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원도심 구역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원도심구역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B12438F-0B87-4456-B37C-702CAD12846E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32">
            <a:extLst>
              <a:ext uri="{FF2B5EF4-FFF2-40B4-BE49-F238E27FC236}">
                <a16:creationId xmlns:a16="http://schemas.microsoft.com/office/drawing/2014/main" id="{022CDCF0-A28A-41D6-9CDC-A08675A385D2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960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419100"/>
            <a:ext cx="39920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086600" y="2046357"/>
            <a:ext cx="5798221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거주인구 격자 매핑 및 필터링 </a:t>
            </a:r>
            <a:r>
              <a:rPr lang="en-US" altLang="ko-KR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7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sz="17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427124" y="2030968"/>
            <a:ext cx="37272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74025" y="1897600"/>
            <a:ext cx="10525013" cy="80465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315200" y="5777044"/>
            <a:ext cx="50009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변화 시각화를 위한 리스트 생성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025138" y="5772091"/>
            <a:ext cx="52722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인구변화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(5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항목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286408" y="2066876"/>
            <a:ext cx="5961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격자로드 및 원도심 구역 내 격자 필터링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318210" y="1897600"/>
            <a:ext cx="6855141" cy="8046499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82FC01-C83E-4FA1-800A-3645C715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53" y="2434679"/>
            <a:ext cx="5135212" cy="3234454"/>
          </a:xfrm>
          <a:prstGeom prst="rect">
            <a:avLst/>
          </a:prstGeom>
        </p:spPr>
      </p:pic>
      <p:sp>
        <p:nvSpPr>
          <p:cNvPr id="31" name="Object 40">
            <a:extLst>
              <a:ext uri="{FF2B5EF4-FFF2-40B4-BE49-F238E27FC236}">
                <a16:creationId xmlns:a16="http://schemas.microsoft.com/office/drawing/2014/main" id="{92408F1E-44FA-4E07-8EB7-9AF34E111FA3}"/>
              </a:ext>
            </a:extLst>
          </p:cNvPr>
          <p:cNvSpPr txBox="1"/>
          <p:nvPr/>
        </p:nvSpPr>
        <p:spPr>
          <a:xfrm>
            <a:off x="9371263" y="2902375"/>
            <a:ext cx="38018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격자 </a:t>
            </a:r>
            <a:r>
              <a:rPr lang="en-US" altLang="ko-KR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ID </a:t>
            </a:r>
            <a:r>
              <a:rPr lang="ko-KR" altLang="en-US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불러와 </a:t>
            </a:r>
            <a:r>
              <a:rPr lang="en-US" altLang="ko-KR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Mapping</a:t>
            </a:r>
            <a:endParaRPr lang="en-US" sz="12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98BB5406-39D4-4ACC-A299-6750B30CC82B}"/>
              </a:ext>
            </a:extLst>
          </p:cNvPr>
          <p:cNvSpPr txBox="1"/>
          <p:nvPr/>
        </p:nvSpPr>
        <p:spPr>
          <a:xfrm>
            <a:off x="576856" y="5772091"/>
            <a:ext cx="42378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격자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4ED1B-597C-4E31-B345-9F89BB5C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738" y="2434678"/>
            <a:ext cx="4773626" cy="3234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F1BA27-6F3C-4264-9A71-856FB0D17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852" y="6176246"/>
            <a:ext cx="5135212" cy="3516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ABC3E-E326-4DE8-80B6-388F097F7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4738" y="6176246"/>
            <a:ext cx="4773627" cy="35162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DAC8E0-E7A5-4447-AC89-81F04A794EAB}"/>
              </a:ext>
            </a:extLst>
          </p:cNvPr>
          <p:cNvSpPr/>
          <p:nvPr/>
        </p:nvSpPr>
        <p:spPr>
          <a:xfrm>
            <a:off x="13605118" y="7093595"/>
            <a:ext cx="3539882" cy="1670251"/>
          </a:xfrm>
          <a:prstGeom prst="roundRect">
            <a:avLst/>
          </a:prstGeom>
          <a:solidFill>
            <a:srgbClr val="1E1F1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37C47E-AA97-4905-BB66-76F9AFA44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5" y="2438238"/>
            <a:ext cx="6352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169EBF-3BED-40AF-BB6C-854330E99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75" y="6176246"/>
            <a:ext cx="3685525" cy="344697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36FAAA-0A52-45FF-8D55-F2A51B8E86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51" t="3019" r="8281"/>
          <a:stretch/>
        </p:blipFill>
        <p:spPr>
          <a:xfrm>
            <a:off x="4259152" y="6198423"/>
            <a:ext cx="2675047" cy="3446974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2C3F9F7-9779-45E5-BD0A-1C39B2FBE343}"/>
              </a:ext>
            </a:extLst>
          </p:cNvPr>
          <p:cNvSpPr/>
          <p:nvPr/>
        </p:nvSpPr>
        <p:spPr>
          <a:xfrm rot="5400000">
            <a:off x="4122849" y="7507689"/>
            <a:ext cx="412981" cy="429082"/>
          </a:xfrm>
          <a:prstGeom prst="triangle">
            <a:avLst>
              <a:gd name="adj" fmla="val 50000"/>
            </a:avLst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8BFCDB40-51A1-4972-84FB-B23903EAEFE0}"/>
              </a:ext>
            </a:extLst>
          </p:cNvPr>
          <p:cNvSpPr txBox="1"/>
          <p:nvPr/>
        </p:nvSpPr>
        <p:spPr>
          <a:xfrm>
            <a:off x="13746546" y="7262352"/>
            <a:ext cx="332225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인구변화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고령인구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비고령인구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고령인구 비율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비고령인구 비율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5D0816-0BFD-4078-B79A-7B486530664D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11C952C9-F467-460F-99AC-E3772B4171D6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992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76DEB9D-BC20-405E-971B-A5543E108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14250" b="12122"/>
          <a:stretch/>
        </p:blipFill>
        <p:spPr>
          <a:xfrm>
            <a:off x="6495488" y="567263"/>
            <a:ext cx="10591800" cy="294890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BB8016E-0C5B-43A7-A5A9-07D1DC4FC1B9}"/>
              </a:ext>
            </a:extLst>
          </p:cNvPr>
          <p:cNvSpPr/>
          <p:nvPr/>
        </p:nvSpPr>
        <p:spPr>
          <a:xfrm>
            <a:off x="8447820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98" name="그림 997">
            <a:extLst>
              <a:ext uri="{FF2B5EF4-FFF2-40B4-BE49-F238E27FC236}">
                <a16:creationId xmlns:a16="http://schemas.microsoft.com/office/drawing/2014/main" id="{AB354165-006A-49C6-94DC-AA81CC3E5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" t="12104" b="11044"/>
          <a:stretch/>
        </p:blipFill>
        <p:spPr>
          <a:xfrm>
            <a:off x="6495488" y="6482797"/>
            <a:ext cx="10591800" cy="2488476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0D477BA8-CED8-4825-96FE-F6DF32812BEF}"/>
              </a:ext>
            </a:extLst>
          </p:cNvPr>
          <p:cNvSpPr/>
          <p:nvPr/>
        </p:nvSpPr>
        <p:spPr>
          <a:xfrm>
            <a:off x="14481794" y="7652457"/>
            <a:ext cx="2599549" cy="85541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219200" y="4518787"/>
            <a:ext cx="33721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4B1C2C7-B4D5-4E1B-9A5D-5DDF7A896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" t="14141" r="37" b="11108"/>
          <a:stretch/>
        </p:blipFill>
        <p:spPr>
          <a:xfrm>
            <a:off x="6493904" y="3622339"/>
            <a:ext cx="10591800" cy="27628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677400" y="419100"/>
            <a:ext cx="502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인구변화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E4DA5E2-082B-44E1-8681-7709E939A8EC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090F00-66EA-4FDC-A56E-A41159843CD7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693F2D-6143-48EE-A376-4D3BF812BA79}"/>
              </a:ext>
            </a:extLst>
          </p:cNvPr>
          <p:cNvSpPr txBox="1"/>
          <p:nvPr/>
        </p:nvSpPr>
        <p:spPr>
          <a:xfrm>
            <a:off x="9686583" y="3585039"/>
            <a:ext cx="502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고령인구 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677400" y="6455698"/>
            <a:ext cx="520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비고령인구 변화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68FDA7C-66BB-4357-85F5-57696E76804B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E83E89C-2C94-4736-830D-6EFD1BA44FDB}"/>
              </a:ext>
            </a:extLst>
          </p:cNvPr>
          <p:cNvCxnSpPr>
            <a:cxnSpLocks/>
          </p:cNvCxnSpPr>
          <p:nvPr/>
        </p:nvCxnSpPr>
        <p:spPr>
          <a:xfrm>
            <a:off x="13300034" y="1237319"/>
            <a:ext cx="1446839" cy="37820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2B8D425-C690-4EA4-A98B-AA9704B62944}"/>
              </a:ext>
            </a:extLst>
          </p:cNvPr>
          <p:cNvCxnSpPr>
            <a:cxnSpLocks/>
          </p:cNvCxnSpPr>
          <p:nvPr/>
        </p:nvCxnSpPr>
        <p:spPr>
          <a:xfrm>
            <a:off x="13252776" y="4302131"/>
            <a:ext cx="1546928" cy="35397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F706920-039F-4F8E-9A1C-3A1B43C9AC02}"/>
              </a:ext>
            </a:extLst>
          </p:cNvPr>
          <p:cNvCxnSpPr>
            <a:cxnSpLocks/>
          </p:cNvCxnSpPr>
          <p:nvPr/>
        </p:nvCxnSpPr>
        <p:spPr>
          <a:xfrm>
            <a:off x="13300034" y="7203032"/>
            <a:ext cx="1446839" cy="29444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E0C2F6-B8DF-455A-9F48-3974A4FDA312}"/>
              </a:ext>
            </a:extLst>
          </p:cNvPr>
          <p:cNvSpPr txBox="1"/>
          <p:nvPr/>
        </p:nvSpPr>
        <p:spPr>
          <a:xfrm>
            <a:off x="14249400" y="7712214"/>
            <a:ext cx="3013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 ~ 2021</a:t>
            </a: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비고령인구</a:t>
            </a:r>
            <a:r>
              <a:rPr lang="en-US" altLang="ko-KR" sz="2000" b="1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대거유입</a:t>
            </a:r>
            <a:endParaRPr lang="en-US" altLang="ko-KR" sz="2000" b="1" spc="-30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E19317-847B-4AE4-9265-F8A6C7CCCAA4}"/>
              </a:ext>
            </a:extLst>
          </p:cNvPr>
          <p:cNvSpPr txBox="1"/>
          <p:nvPr/>
        </p:nvSpPr>
        <p:spPr>
          <a:xfrm>
            <a:off x="13490408" y="633820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55219C-BA1B-4410-B372-3704796AD551}"/>
              </a:ext>
            </a:extLst>
          </p:cNvPr>
          <p:cNvSpPr txBox="1"/>
          <p:nvPr/>
        </p:nvSpPr>
        <p:spPr>
          <a:xfrm>
            <a:off x="6969720" y="9122534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고령인구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인구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E07CE05-B4A8-46A6-89EF-6C13AC17AD0F}"/>
              </a:ext>
            </a:extLst>
          </p:cNvPr>
          <p:cNvSpPr txBox="1"/>
          <p:nvPr/>
        </p:nvSpPr>
        <p:spPr>
          <a:xfrm>
            <a:off x="6969720" y="9370353"/>
            <a:ext cx="334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비고령인구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미만 인구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D4FF76C-A9AE-40E1-BEAC-5008E19BA0C8}"/>
              </a:ext>
            </a:extLst>
          </p:cNvPr>
          <p:cNvSpPr txBox="1"/>
          <p:nvPr/>
        </p:nvSpPr>
        <p:spPr>
          <a:xfrm>
            <a:off x="6805661" y="9386119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7CBBB5B-78C1-434F-B698-58291D9C65C6}"/>
              </a:ext>
            </a:extLst>
          </p:cNvPr>
          <p:cNvSpPr/>
          <p:nvPr/>
        </p:nvSpPr>
        <p:spPr>
          <a:xfrm>
            <a:off x="14169350" y="4835870"/>
            <a:ext cx="3358955" cy="120141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77A55-4B33-46AF-9569-F7097A46DBF2}"/>
              </a:ext>
            </a:extLst>
          </p:cNvPr>
          <p:cNvSpPr txBox="1"/>
          <p:nvPr/>
        </p:nvSpPr>
        <p:spPr>
          <a:xfrm>
            <a:off x="14153550" y="4920595"/>
            <a:ext cx="33589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 변화유형 모두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2021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년까지 증가하다 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2022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년에 감소하는 추세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F66800E-D71C-4ECC-B466-7936495413EA}"/>
              </a:ext>
            </a:extLst>
          </p:cNvPr>
          <p:cNvSpPr/>
          <p:nvPr/>
        </p:nvSpPr>
        <p:spPr>
          <a:xfrm>
            <a:off x="8462232" y="1367237"/>
            <a:ext cx="1613072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7AC258-6E40-469D-AB38-CDB4E13884EE}"/>
              </a:ext>
            </a:extLst>
          </p:cNvPr>
          <p:cNvSpPr txBox="1"/>
          <p:nvPr/>
        </p:nvSpPr>
        <p:spPr>
          <a:xfrm>
            <a:off x="8366786" y="1425782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7856CB-2508-4AB5-A3AA-9B6D69627405}"/>
              </a:ext>
            </a:extLst>
          </p:cNvPr>
          <p:cNvSpPr/>
          <p:nvPr/>
        </p:nvSpPr>
        <p:spPr>
          <a:xfrm>
            <a:off x="11632865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56D4D3F-2F3E-42A8-956F-3010E3EB3BEA}"/>
              </a:ext>
            </a:extLst>
          </p:cNvPr>
          <p:cNvSpPr/>
          <p:nvPr/>
        </p:nvSpPr>
        <p:spPr>
          <a:xfrm>
            <a:off x="11681649" y="2340323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15E205-8AA5-4FFD-9B6B-6B8F707AE208}"/>
              </a:ext>
            </a:extLst>
          </p:cNvPr>
          <p:cNvSpPr txBox="1"/>
          <p:nvPr/>
        </p:nvSpPr>
        <p:spPr>
          <a:xfrm>
            <a:off x="11551835" y="2395659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8F1B18-DF3B-413D-8525-A44E217239E6}"/>
              </a:ext>
            </a:extLst>
          </p:cNvPr>
          <p:cNvSpPr/>
          <p:nvPr/>
        </p:nvSpPr>
        <p:spPr>
          <a:xfrm>
            <a:off x="8446236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AEED62A-6AA6-4F92-B341-12F74401D429}"/>
              </a:ext>
            </a:extLst>
          </p:cNvPr>
          <p:cNvSpPr/>
          <p:nvPr/>
        </p:nvSpPr>
        <p:spPr>
          <a:xfrm>
            <a:off x="8530144" y="4338694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1656A0-A866-43DD-99DB-EB680454CF28}"/>
              </a:ext>
            </a:extLst>
          </p:cNvPr>
          <p:cNvSpPr txBox="1"/>
          <p:nvPr/>
        </p:nvSpPr>
        <p:spPr>
          <a:xfrm>
            <a:off x="8365202" y="4397239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E1F585-4C1F-4214-914D-F6D9318D48C7}"/>
              </a:ext>
            </a:extLst>
          </p:cNvPr>
          <p:cNvSpPr/>
          <p:nvPr/>
        </p:nvSpPr>
        <p:spPr>
          <a:xfrm>
            <a:off x="11631281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B90BE2D-BFF5-4537-83E1-6749B94D2C8B}"/>
              </a:ext>
            </a:extLst>
          </p:cNvPr>
          <p:cNvSpPr/>
          <p:nvPr/>
        </p:nvSpPr>
        <p:spPr>
          <a:xfrm>
            <a:off x="11680065" y="498433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3F3276-4FB5-4A0F-8C05-D4E31F837668}"/>
              </a:ext>
            </a:extLst>
          </p:cNvPr>
          <p:cNvSpPr txBox="1"/>
          <p:nvPr/>
        </p:nvSpPr>
        <p:spPr>
          <a:xfrm>
            <a:off x="11541417" y="5031403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545020-A0AA-47BE-8066-8C982F9D189A}"/>
              </a:ext>
            </a:extLst>
          </p:cNvPr>
          <p:cNvSpPr/>
          <p:nvPr/>
        </p:nvSpPr>
        <p:spPr>
          <a:xfrm>
            <a:off x="8447820" y="6814751"/>
            <a:ext cx="1629068" cy="1947698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A59F2F2-5AC1-481E-B7FA-8180F60666DC}"/>
              </a:ext>
            </a:extLst>
          </p:cNvPr>
          <p:cNvSpPr/>
          <p:nvPr/>
        </p:nvSpPr>
        <p:spPr>
          <a:xfrm>
            <a:off x="8519028" y="7264219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BA5D2B-D8DA-438C-845D-BC3A7466F8FD}"/>
              </a:ext>
            </a:extLst>
          </p:cNvPr>
          <p:cNvSpPr txBox="1"/>
          <p:nvPr/>
        </p:nvSpPr>
        <p:spPr>
          <a:xfrm>
            <a:off x="8354086" y="7322764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4D51408-0ADB-4FED-A729-AB1BC3C9A4E4}"/>
              </a:ext>
            </a:extLst>
          </p:cNvPr>
          <p:cNvSpPr/>
          <p:nvPr/>
        </p:nvSpPr>
        <p:spPr>
          <a:xfrm>
            <a:off x="11632865" y="6814749"/>
            <a:ext cx="1629068" cy="19476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1A6ED29-EF62-4F5E-88D6-38CAB0E6C95D}"/>
              </a:ext>
            </a:extLst>
          </p:cNvPr>
          <p:cNvSpPr/>
          <p:nvPr/>
        </p:nvSpPr>
        <p:spPr>
          <a:xfrm>
            <a:off x="11690881" y="808479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B6919B-17EE-438F-ACBF-4BE0FB25B3E8}"/>
              </a:ext>
            </a:extLst>
          </p:cNvPr>
          <p:cNvSpPr txBox="1"/>
          <p:nvPr/>
        </p:nvSpPr>
        <p:spPr>
          <a:xfrm>
            <a:off x="11561067" y="8140126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CA6F3C3-BC75-4BAA-845A-F5D78856C8A4}"/>
              </a:ext>
            </a:extLst>
          </p:cNvPr>
          <p:cNvSpPr/>
          <p:nvPr/>
        </p:nvSpPr>
        <p:spPr>
          <a:xfrm>
            <a:off x="6518872" y="795866"/>
            <a:ext cx="384181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E41981-4F2C-42A6-828B-2091CBB45798}"/>
              </a:ext>
            </a:extLst>
          </p:cNvPr>
          <p:cNvSpPr txBox="1"/>
          <p:nvPr/>
        </p:nvSpPr>
        <p:spPr>
          <a:xfrm>
            <a:off x="6419288" y="17804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5500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CE605B-0F6C-424C-A46C-08C7E97F42DF}"/>
              </a:ext>
            </a:extLst>
          </p:cNvPr>
          <p:cNvSpPr txBox="1"/>
          <p:nvPr/>
        </p:nvSpPr>
        <p:spPr>
          <a:xfrm>
            <a:off x="6411450" y="22756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5000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E302E9-E413-414F-B4DC-27BFC4E59BA2}"/>
              </a:ext>
            </a:extLst>
          </p:cNvPr>
          <p:cNvSpPr txBox="1"/>
          <p:nvPr/>
        </p:nvSpPr>
        <p:spPr>
          <a:xfrm>
            <a:off x="6400800" y="715494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615384-FF51-42B0-9598-759A7DA86621}"/>
              </a:ext>
            </a:extLst>
          </p:cNvPr>
          <p:cNvSpPr txBox="1"/>
          <p:nvPr/>
        </p:nvSpPr>
        <p:spPr>
          <a:xfrm>
            <a:off x="6409088" y="77553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ABCE65-F1F3-4867-8C90-B3C571D1B09F}"/>
              </a:ext>
            </a:extLst>
          </p:cNvPr>
          <p:cNvSpPr txBox="1"/>
          <p:nvPr/>
        </p:nvSpPr>
        <p:spPr>
          <a:xfrm>
            <a:off x="6409088" y="830526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3000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2F79FF-94CA-49D7-B4D8-8CCC683D21C3}"/>
              </a:ext>
            </a:extLst>
          </p:cNvPr>
          <p:cNvSpPr txBox="1"/>
          <p:nvPr/>
        </p:nvSpPr>
        <p:spPr>
          <a:xfrm>
            <a:off x="6420202" y="7849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FB406F-F299-4EB6-85E6-1997182A6FA8}"/>
              </a:ext>
            </a:extLst>
          </p:cNvPr>
          <p:cNvSpPr txBox="1"/>
          <p:nvPr/>
        </p:nvSpPr>
        <p:spPr>
          <a:xfrm>
            <a:off x="6419288" y="12692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E9BBE2-BFDC-4F4A-A4D5-DE40010526E2}"/>
              </a:ext>
            </a:extLst>
          </p:cNvPr>
          <p:cNvSpPr txBox="1"/>
          <p:nvPr/>
        </p:nvSpPr>
        <p:spPr>
          <a:xfrm>
            <a:off x="6419288" y="285452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4500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E25EE6-0A05-4563-B08F-9FC3486317B2}"/>
              </a:ext>
            </a:extLst>
          </p:cNvPr>
          <p:cNvSpPr txBox="1"/>
          <p:nvPr/>
        </p:nvSpPr>
        <p:spPr>
          <a:xfrm>
            <a:off x="6411450" y="38655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2100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686B99-F75E-4DE3-B94F-C0F7358C6B05}"/>
              </a:ext>
            </a:extLst>
          </p:cNvPr>
          <p:cNvSpPr txBox="1"/>
          <p:nvPr/>
        </p:nvSpPr>
        <p:spPr>
          <a:xfrm>
            <a:off x="6402487" y="41706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2000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9B4BC-3701-4932-909E-D10AF0B228BE}"/>
              </a:ext>
            </a:extLst>
          </p:cNvPr>
          <p:cNvSpPr txBox="1"/>
          <p:nvPr/>
        </p:nvSpPr>
        <p:spPr>
          <a:xfrm>
            <a:off x="6401474" y="452809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1900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C3EF41-EE54-490B-B809-6DBF2FA2BA9F}"/>
              </a:ext>
            </a:extLst>
          </p:cNvPr>
          <p:cNvSpPr txBox="1"/>
          <p:nvPr/>
        </p:nvSpPr>
        <p:spPr>
          <a:xfrm>
            <a:off x="6401474" y="48464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1800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F56A5E-3403-4832-AF89-5C0719E1AD87}"/>
              </a:ext>
            </a:extLst>
          </p:cNvPr>
          <p:cNvSpPr txBox="1"/>
          <p:nvPr/>
        </p:nvSpPr>
        <p:spPr>
          <a:xfrm>
            <a:off x="6401474" y="516630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1700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CFFBCF-1986-44AE-825D-B745E5F97D13}"/>
              </a:ext>
            </a:extLst>
          </p:cNvPr>
          <p:cNvSpPr txBox="1"/>
          <p:nvPr/>
        </p:nvSpPr>
        <p:spPr>
          <a:xfrm>
            <a:off x="6400800" y="54715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1600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9761AD-61FD-4AD2-B883-1914CA69759A}"/>
              </a:ext>
            </a:extLst>
          </p:cNvPr>
          <p:cNvSpPr txBox="1"/>
          <p:nvPr/>
        </p:nvSpPr>
        <p:spPr>
          <a:xfrm>
            <a:off x="6411450" y="581666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1500</a:t>
            </a:r>
            <a:endParaRPr lang="ko-KR" altLang="en-US" sz="14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EAA2613-1308-46B7-BE3B-5D2ED077D0E7}"/>
              </a:ext>
            </a:extLst>
          </p:cNvPr>
          <p:cNvSpPr/>
          <p:nvPr/>
        </p:nvSpPr>
        <p:spPr>
          <a:xfrm rot="5400000">
            <a:off x="11420591" y="-156687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C5C338-3536-4522-AD35-0D7032C9035F}"/>
              </a:ext>
            </a:extLst>
          </p:cNvPr>
          <p:cNvSpPr txBox="1"/>
          <p:nvPr/>
        </p:nvSpPr>
        <p:spPr>
          <a:xfrm>
            <a:off x="8367124" y="33348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EC08AB-4D4C-415D-96D4-367BC25B9CAD}"/>
              </a:ext>
            </a:extLst>
          </p:cNvPr>
          <p:cNvSpPr txBox="1"/>
          <p:nvPr/>
        </p:nvSpPr>
        <p:spPr>
          <a:xfrm>
            <a:off x="9880439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3DF418-DB7C-475A-AB32-7342B2B1525E}"/>
              </a:ext>
            </a:extLst>
          </p:cNvPr>
          <p:cNvSpPr txBox="1"/>
          <p:nvPr/>
        </p:nvSpPr>
        <p:spPr>
          <a:xfrm>
            <a:off x="11570987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FB45E59-AC4F-4EF4-B750-8C334F30791C}"/>
              </a:ext>
            </a:extLst>
          </p:cNvPr>
          <p:cNvSpPr txBox="1"/>
          <p:nvPr/>
        </p:nvSpPr>
        <p:spPr>
          <a:xfrm>
            <a:off x="13144951" y="333484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A2A88C7-9F46-482E-952B-2C328C89B12B}"/>
              </a:ext>
            </a:extLst>
          </p:cNvPr>
          <p:cNvSpPr txBox="1"/>
          <p:nvPr/>
        </p:nvSpPr>
        <p:spPr>
          <a:xfrm>
            <a:off x="14829771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C81316A-E3AD-483E-A7A3-49C1F381A23B}"/>
              </a:ext>
            </a:extLst>
          </p:cNvPr>
          <p:cNvSpPr/>
          <p:nvPr/>
        </p:nvSpPr>
        <p:spPr>
          <a:xfrm rot="5400000">
            <a:off x="11408107" y="1252075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A46C5E-631B-4228-A633-35865FAD9CDD}"/>
              </a:ext>
            </a:extLst>
          </p:cNvPr>
          <p:cNvSpPr txBox="1"/>
          <p:nvPr/>
        </p:nvSpPr>
        <p:spPr>
          <a:xfrm>
            <a:off x="8227735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C4A3F6-B12D-4154-8F20-530714E5C014}"/>
              </a:ext>
            </a:extLst>
          </p:cNvPr>
          <p:cNvSpPr txBox="1"/>
          <p:nvPr/>
        </p:nvSpPr>
        <p:spPr>
          <a:xfrm>
            <a:off x="9779231" y="6178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02BB36-91BF-4770-A8E3-158CF472C4AF}"/>
              </a:ext>
            </a:extLst>
          </p:cNvPr>
          <p:cNvSpPr txBox="1"/>
          <p:nvPr/>
        </p:nvSpPr>
        <p:spPr>
          <a:xfrm>
            <a:off x="11391218" y="61780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A712445-EDA8-4342-A40A-31D5546EC872}"/>
              </a:ext>
            </a:extLst>
          </p:cNvPr>
          <p:cNvSpPr txBox="1"/>
          <p:nvPr/>
        </p:nvSpPr>
        <p:spPr>
          <a:xfrm>
            <a:off x="13043743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EA396D-6865-47C0-8F23-7A0490F3D4FC}"/>
              </a:ext>
            </a:extLst>
          </p:cNvPr>
          <p:cNvSpPr txBox="1"/>
          <p:nvPr/>
        </p:nvSpPr>
        <p:spPr>
          <a:xfrm>
            <a:off x="14649682" y="617775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7920AB-141C-45BD-A070-9BA838DCC432}"/>
              </a:ext>
            </a:extLst>
          </p:cNvPr>
          <p:cNvSpPr/>
          <p:nvPr/>
        </p:nvSpPr>
        <p:spPr>
          <a:xfrm rot="5400000">
            <a:off x="11409691" y="3854868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851B0AE-C013-49A6-89C2-623B06AF27B8}"/>
              </a:ext>
            </a:extLst>
          </p:cNvPr>
          <p:cNvSpPr txBox="1"/>
          <p:nvPr/>
        </p:nvSpPr>
        <p:spPr>
          <a:xfrm>
            <a:off x="8229319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4AA81E-9184-4822-81CC-FC85032AD7B8}"/>
              </a:ext>
            </a:extLst>
          </p:cNvPr>
          <p:cNvSpPr txBox="1"/>
          <p:nvPr/>
        </p:nvSpPr>
        <p:spPr>
          <a:xfrm>
            <a:off x="9780815" y="878112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10F2CA-25CE-4742-812C-047FB5B20356}"/>
              </a:ext>
            </a:extLst>
          </p:cNvPr>
          <p:cNvSpPr txBox="1"/>
          <p:nvPr/>
        </p:nvSpPr>
        <p:spPr>
          <a:xfrm>
            <a:off x="11392802" y="878085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D82866F-3AF9-4215-8868-51618891AA64}"/>
              </a:ext>
            </a:extLst>
          </p:cNvPr>
          <p:cNvSpPr txBox="1"/>
          <p:nvPr/>
        </p:nvSpPr>
        <p:spPr>
          <a:xfrm>
            <a:off x="13045327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4BBC859-B369-42B0-B981-0337AB246394}"/>
              </a:ext>
            </a:extLst>
          </p:cNvPr>
          <p:cNvSpPr txBox="1"/>
          <p:nvPr/>
        </p:nvSpPr>
        <p:spPr>
          <a:xfrm>
            <a:off x="14651266" y="878054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BBDBB32-A2C6-4371-AB1E-14B2B20F6A9C}"/>
              </a:ext>
            </a:extLst>
          </p:cNvPr>
          <p:cNvSpPr txBox="1"/>
          <p:nvPr/>
        </p:nvSpPr>
        <p:spPr>
          <a:xfrm>
            <a:off x="6805661" y="9116202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733682A-8B6D-40C0-8C54-9272FA9C3C2B}"/>
              </a:ext>
            </a:extLst>
          </p:cNvPr>
          <p:cNvSpPr txBox="1"/>
          <p:nvPr/>
        </p:nvSpPr>
        <p:spPr>
          <a:xfrm>
            <a:off x="228600" y="8034182"/>
            <a:ext cx="59447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국제연합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(UN)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기준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고령화 사회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14%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고령 사회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초고령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사회로 구분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추가로 국내 국민연금 수급연령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연금 지급개시연령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근로자의 법상 정년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노동관계법령상 정년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의무규정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고려하여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대를 기준으로 고령화 비율을 구분함</a:t>
            </a:r>
            <a:endParaRPr lang="en-US" altLang="ko-KR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A2EA0D1-60C5-4740-B165-6B9928FAE72F}"/>
              </a:ext>
            </a:extLst>
          </p:cNvPr>
          <p:cNvSpPr/>
          <p:nvPr/>
        </p:nvSpPr>
        <p:spPr>
          <a:xfrm>
            <a:off x="18017" y="9944100"/>
            <a:ext cx="11030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인구변화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연도별 고령인구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9A91B042-C8A9-4C35-94DA-8684D5411C81}"/>
              </a:ext>
            </a:extLst>
          </p:cNvPr>
          <p:cNvSpPr txBox="1"/>
          <p:nvPr/>
        </p:nvSpPr>
        <p:spPr>
          <a:xfrm>
            <a:off x="13252776" y="349406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0E4F5BE2-E065-4252-97A9-9B94BB4821D1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7EB4EE1A-60B3-4858-9C89-F0E126683E9D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355596" y="4521703"/>
            <a:ext cx="31510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A3805-A8A0-4A43-B0C9-7F98F9125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" t="12957" r="2937" b="12808"/>
          <a:stretch/>
        </p:blipFill>
        <p:spPr>
          <a:xfrm>
            <a:off x="6123685" y="5356793"/>
            <a:ext cx="10333837" cy="3167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129AE9-E48A-4793-8E30-A17319A95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t="13065" r="3477" b="11431"/>
          <a:stretch/>
        </p:blipFill>
        <p:spPr>
          <a:xfrm>
            <a:off x="6096000" y="1122002"/>
            <a:ext cx="10287000" cy="316778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448800" y="1024235"/>
            <a:ext cx="48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고령인구 비율변화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372600" y="5215235"/>
            <a:ext cx="519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비고령인구 비율변화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4FB048-C8DB-4460-BB99-68B4A298DA97}"/>
              </a:ext>
            </a:extLst>
          </p:cNvPr>
          <p:cNvCxnSpPr>
            <a:cxnSpLocks/>
          </p:cNvCxnSpPr>
          <p:nvPr/>
        </p:nvCxnSpPr>
        <p:spPr>
          <a:xfrm>
            <a:off x="8195740" y="7214330"/>
            <a:ext cx="2929460" cy="1053370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6A9DCB-3EBD-41A6-8A01-3F03D26A9ABF}"/>
              </a:ext>
            </a:extLst>
          </p:cNvPr>
          <p:cNvCxnSpPr>
            <a:cxnSpLocks/>
          </p:cNvCxnSpPr>
          <p:nvPr/>
        </p:nvCxnSpPr>
        <p:spPr>
          <a:xfrm>
            <a:off x="12943519" y="6313108"/>
            <a:ext cx="1720959" cy="201992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763BF6-9A26-4EFC-A90C-5D3516A030E3}"/>
              </a:ext>
            </a:extLst>
          </p:cNvPr>
          <p:cNvCxnSpPr>
            <a:cxnSpLocks/>
          </p:cNvCxnSpPr>
          <p:nvPr/>
        </p:nvCxnSpPr>
        <p:spPr>
          <a:xfrm flipV="1">
            <a:off x="8295356" y="2417411"/>
            <a:ext cx="2677444" cy="912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3051764-8304-4330-8A2A-35AFDAC0F0AC}"/>
              </a:ext>
            </a:extLst>
          </p:cNvPr>
          <p:cNvCxnSpPr>
            <a:cxnSpLocks/>
          </p:cNvCxnSpPr>
          <p:nvPr/>
        </p:nvCxnSpPr>
        <p:spPr>
          <a:xfrm flipV="1">
            <a:off x="13106400" y="3884602"/>
            <a:ext cx="1274113" cy="1080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FCF93A-A48F-45F4-B24A-D88AF0E99D35}"/>
              </a:ext>
            </a:extLst>
          </p:cNvPr>
          <p:cNvSpPr/>
          <p:nvPr/>
        </p:nvSpPr>
        <p:spPr>
          <a:xfrm>
            <a:off x="12904878" y="7037861"/>
            <a:ext cx="4163922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726128" y="7151501"/>
            <a:ext cx="4445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2020~2021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의 증가를 제외하면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비고령인구 비율이 지속적으로 감소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983A8-59E4-43EA-AE4C-AEB0799AECCB}"/>
              </a:ext>
            </a:extLst>
          </p:cNvPr>
          <p:cNvSpPr/>
          <p:nvPr/>
        </p:nvSpPr>
        <p:spPr>
          <a:xfrm>
            <a:off x="11290603" y="5760255"/>
            <a:ext cx="1629068" cy="255521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702064-7299-45DB-A79D-E0E82C78E484}"/>
              </a:ext>
            </a:extLst>
          </p:cNvPr>
          <p:cNvSpPr/>
          <p:nvPr/>
        </p:nvSpPr>
        <p:spPr>
          <a:xfrm>
            <a:off x="10226455" y="6220224"/>
            <a:ext cx="209018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AD62F-40FC-486C-9B42-8DDCA25DE59A}"/>
              </a:ext>
            </a:extLst>
          </p:cNvPr>
          <p:cNvSpPr txBox="1"/>
          <p:nvPr/>
        </p:nvSpPr>
        <p:spPr>
          <a:xfrm>
            <a:off x="10006237" y="6286500"/>
            <a:ext cx="2517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</a:t>
            </a:r>
            <a:r>
              <a:rPr lang="ko-KR" altLang="en-US" sz="16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비율 급증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91C48E-266D-4D8C-BB03-C5A98DBF8036}"/>
              </a:ext>
            </a:extLst>
          </p:cNvPr>
          <p:cNvSpPr/>
          <p:nvPr/>
        </p:nvSpPr>
        <p:spPr>
          <a:xfrm>
            <a:off x="11268892" y="1484451"/>
            <a:ext cx="1629068" cy="2548455"/>
          </a:xfrm>
          <a:prstGeom prst="rect">
            <a:avLst/>
          </a:prstGeom>
          <a:solidFill>
            <a:srgbClr val="43429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A64DE8-0A40-460D-983F-468A72836ECD}"/>
              </a:ext>
            </a:extLst>
          </p:cNvPr>
          <p:cNvCxnSpPr>
            <a:cxnSpLocks/>
          </p:cNvCxnSpPr>
          <p:nvPr/>
        </p:nvCxnSpPr>
        <p:spPr>
          <a:xfrm>
            <a:off x="11314590" y="2147261"/>
            <a:ext cx="1374929" cy="1821664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B6761D-4AC3-4B85-BDD3-6255637EE1CE}"/>
              </a:ext>
            </a:extLst>
          </p:cNvPr>
          <p:cNvCxnSpPr>
            <a:cxnSpLocks/>
          </p:cNvCxnSpPr>
          <p:nvPr/>
        </p:nvCxnSpPr>
        <p:spPr>
          <a:xfrm flipV="1">
            <a:off x="11599733" y="6496505"/>
            <a:ext cx="1187086" cy="16432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9F01D9F-9FFF-4BC4-A62E-CE4BD476DC17}"/>
              </a:ext>
            </a:extLst>
          </p:cNvPr>
          <p:cNvSpPr/>
          <p:nvPr/>
        </p:nvSpPr>
        <p:spPr>
          <a:xfrm>
            <a:off x="9821092" y="3260616"/>
            <a:ext cx="21288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2EAD58-3DC9-4960-9193-87ACECAA8E87}"/>
              </a:ext>
            </a:extLst>
          </p:cNvPr>
          <p:cNvSpPr txBox="1"/>
          <p:nvPr/>
        </p:nvSpPr>
        <p:spPr>
          <a:xfrm>
            <a:off x="9533383" y="3314875"/>
            <a:ext cx="2643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인구 비율  급감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A78365-4645-4E17-858E-1D3CA594E208}"/>
              </a:ext>
            </a:extLst>
          </p:cNvPr>
          <p:cNvSpPr/>
          <p:nvPr/>
        </p:nvSpPr>
        <p:spPr>
          <a:xfrm>
            <a:off x="6169445" y="1419337"/>
            <a:ext cx="311885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D0114D-9CFA-4B68-A03C-8BBF3601869E}"/>
              </a:ext>
            </a:extLst>
          </p:cNvPr>
          <p:cNvSpPr txBox="1"/>
          <p:nvPr/>
        </p:nvSpPr>
        <p:spPr>
          <a:xfrm>
            <a:off x="6155523" y="21662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005BA1-B02F-469B-9B8B-AD26F604E167}"/>
              </a:ext>
            </a:extLst>
          </p:cNvPr>
          <p:cNvSpPr txBox="1"/>
          <p:nvPr/>
        </p:nvSpPr>
        <p:spPr>
          <a:xfrm>
            <a:off x="6089692" y="248220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34.5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588ED5-B40C-46AF-B434-DB0FD8EF6992}"/>
              </a:ext>
            </a:extLst>
          </p:cNvPr>
          <p:cNvSpPr txBox="1"/>
          <p:nvPr/>
        </p:nvSpPr>
        <p:spPr>
          <a:xfrm>
            <a:off x="6154515" y="751582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943319-2BB7-4F86-96DA-234057B4BEC5}"/>
              </a:ext>
            </a:extLst>
          </p:cNvPr>
          <p:cNvSpPr txBox="1"/>
          <p:nvPr/>
        </p:nvSpPr>
        <p:spPr>
          <a:xfrm>
            <a:off x="6070285" y="786008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64.5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F5082D-8680-4465-AF2E-92886838F0A0}"/>
              </a:ext>
            </a:extLst>
          </p:cNvPr>
          <p:cNvSpPr txBox="1"/>
          <p:nvPr/>
        </p:nvSpPr>
        <p:spPr>
          <a:xfrm>
            <a:off x="6169102" y="143656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36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35B552-EF98-4EF0-A0A3-0F610FEDD7C4}"/>
              </a:ext>
            </a:extLst>
          </p:cNvPr>
          <p:cNvSpPr txBox="1"/>
          <p:nvPr/>
        </p:nvSpPr>
        <p:spPr>
          <a:xfrm>
            <a:off x="6089692" y="181971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35.5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9E9CBE-E64C-452A-B6D1-BF7880335F44}"/>
              </a:ext>
            </a:extLst>
          </p:cNvPr>
          <p:cNvSpPr txBox="1"/>
          <p:nvPr/>
        </p:nvSpPr>
        <p:spPr>
          <a:xfrm>
            <a:off x="6171164" y="284676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3357B0-04FD-41E0-BB7C-AC784E95F04C}"/>
              </a:ext>
            </a:extLst>
          </p:cNvPr>
          <p:cNvSpPr txBox="1"/>
          <p:nvPr/>
        </p:nvSpPr>
        <p:spPr>
          <a:xfrm>
            <a:off x="6085334" y="318479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33.5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B9B27FF-26DB-4927-B637-808038AFF83A}"/>
              </a:ext>
            </a:extLst>
          </p:cNvPr>
          <p:cNvSpPr txBox="1"/>
          <p:nvPr/>
        </p:nvSpPr>
        <p:spPr>
          <a:xfrm>
            <a:off x="6154515" y="352643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483C7A-AF08-4546-972E-BAF02B11044A}"/>
              </a:ext>
            </a:extLst>
          </p:cNvPr>
          <p:cNvSpPr txBox="1"/>
          <p:nvPr/>
        </p:nvSpPr>
        <p:spPr>
          <a:xfrm>
            <a:off x="6079391" y="58300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67.5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2545CF-D41D-4B7A-AA28-203EE8F1339A}"/>
              </a:ext>
            </a:extLst>
          </p:cNvPr>
          <p:cNvSpPr txBox="1"/>
          <p:nvPr/>
        </p:nvSpPr>
        <p:spPr>
          <a:xfrm>
            <a:off x="6171164" y="616927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F741DA-D9DE-4C75-BFF0-B66309D8F41C}"/>
              </a:ext>
            </a:extLst>
          </p:cNvPr>
          <p:cNvSpPr txBox="1"/>
          <p:nvPr/>
        </p:nvSpPr>
        <p:spPr>
          <a:xfrm>
            <a:off x="6079364" y="6491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66.5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5BD342-8D67-4EE1-8CE7-DCF6D94A29CE}"/>
              </a:ext>
            </a:extLst>
          </p:cNvPr>
          <p:cNvSpPr txBox="1"/>
          <p:nvPr/>
        </p:nvSpPr>
        <p:spPr>
          <a:xfrm>
            <a:off x="6172200" y="68340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</a:t>
            </a:r>
            <a:endParaRPr lang="ko-KR" alt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FA3502-E6C9-4919-B621-2AF9614CDF7A}"/>
              </a:ext>
            </a:extLst>
          </p:cNvPr>
          <p:cNvSpPr txBox="1"/>
          <p:nvPr/>
        </p:nvSpPr>
        <p:spPr>
          <a:xfrm>
            <a:off x="6089692" y="717955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65.5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FA2C3D-0C97-4F20-B362-C57FFB7868C5}"/>
              </a:ext>
            </a:extLst>
          </p:cNvPr>
          <p:cNvSpPr txBox="1"/>
          <p:nvPr/>
        </p:nvSpPr>
        <p:spPr>
          <a:xfrm>
            <a:off x="12725418" y="4162915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E7FAA2-0995-48B0-9589-815514347CFB}"/>
              </a:ext>
            </a:extLst>
          </p:cNvPr>
          <p:cNvSpPr/>
          <p:nvPr/>
        </p:nvSpPr>
        <p:spPr>
          <a:xfrm rot="5400000">
            <a:off x="11048445" y="-868710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732C75-E40E-4A17-9D46-61CA3B271EFD}"/>
              </a:ext>
            </a:extLst>
          </p:cNvPr>
          <p:cNvSpPr txBox="1"/>
          <p:nvPr/>
        </p:nvSpPr>
        <p:spPr>
          <a:xfrm>
            <a:off x="7816786" y="40330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35AEFFD-AD10-4FFF-AF82-F2FFFDF2D388}"/>
              </a:ext>
            </a:extLst>
          </p:cNvPr>
          <p:cNvSpPr txBox="1"/>
          <p:nvPr/>
        </p:nvSpPr>
        <p:spPr>
          <a:xfrm>
            <a:off x="9394941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4058F1D-F627-4BA6-B76F-FD7BB2B7C219}"/>
              </a:ext>
            </a:extLst>
          </p:cNvPr>
          <p:cNvSpPr txBox="1"/>
          <p:nvPr/>
        </p:nvSpPr>
        <p:spPr>
          <a:xfrm>
            <a:off x="11060179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C3F7BB-4FF3-45CF-876F-86E6A07C68E0}"/>
              </a:ext>
            </a:extLst>
          </p:cNvPr>
          <p:cNvSpPr txBox="1"/>
          <p:nvPr/>
        </p:nvSpPr>
        <p:spPr>
          <a:xfrm>
            <a:off x="12682223" y="404497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519A49-C675-4728-B0A2-F2F47614B8D0}"/>
              </a:ext>
            </a:extLst>
          </p:cNvPr>
          <p:cNvSpPr txBox="1"/>
          <p:nvPr/>
        </p:nvSpPr>
        <p:spPr>
          <a:xfrm>
            <a:off x="14266457" y="404178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C3BB82-9696-4B28-9D7F-6AF3731AE5EA}"/>
              </a:ext>
            </a:extLst>
          </p:cNvPr>
          <p:cNvSpPr txBox="1"/>
          <p:nvPr/>
        </p:nvSpPr>
        <p:spPr>
          <a:xfrm>
            <a:off x="12778577" y="848185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6E3F3B-D699-451D-A2C1-7BD96345A872}"/>
              </a:ext>
            </a:extLst>
          </p:cNvPr>
          <p:cNvSpPr/>
          <p:nvPr/>
        </p:nvSpPr>
        <p:spPr>
          <a:xfrm rot="5400000">
            <a:off x="11101604" y="345022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D74C1E-D701-4494-9988-940899315458}"/>
              </a:ext>
            </a:extLst>
          </p:cNvPr>
          <p:cNvSpPr txBox="1"/>
          <p:nvPr/>
        </p:nvSpPr>
        <p:spPr>
          <a:xfrm>
            <a:off x="7869945" y="835194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ADC0B6-262C-4B9C-9CEA-ACEE007210AB}"/>
              </a:ext>
            </a:extLst>
          </p:cNvPr>
          <p:cNvSpPr txBox="1"/>
          <p:nvPr/>
        </p:nvSpPr>
        <p:spPr>
          <a:xfrm>
            <a:off x="9448100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2E71DBB-AD67-4331-A2F1-5015F698EEEA}"/>
              </a:ext>
            </a:extLst>
          </p:cNvPr>
          <p:cNvSpPr txBox="1"/>
          <p:nvPr/>
        </p:nvSpPr>
        <p:spPr>
          <a:xfrm>
            <a:off x="11113338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AE8601D-B122-4494-9E54-96631412F44B}"/>
              </a:ext>
            </a:extLst>
          </p:cNvPr>
          <p:cNvSpPr txBox="1"/>
          <p:nvPr/>
        </p:nvSpPr>
        <p:spPr>
          <a:xfrm>
            <a:off x="12735382" y="83639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534643-C1AD-4A5C-9286-E5C53679DC14}"/>
              </a:ext>
            </a:extLst>
          </p:cNvPr>
          <p:cNvSpPr txBox="1"/>
          <p:nvPr/>
        </p:nvSpPr>
        <p:spPr>
          <a:xfrm>
            <a:off x="14319616" y="83607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8123DE-7DC3-43A2-95E4-177BFDA283EA}"/>
              </a:ext>
            </a:extLst>
          </p:cNvPr>
          <p:cNvSpPr/>
          <p:nvPr/>
        </p:nvSpPr>
        <p:spPr>
          <a:xfrm>
            <a:off x="6991" y="9929710"/>
            <a:ext cx="9699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7E38839-FC0F-4CD4-900B-982FA9176323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bject 32">
            <a:extLst>
              <a:ext uri="{FF2B5EF4-FFF2-40B4-BE49-F238E27FC236}">
                <a16:creationId xmlns:a16="http://schemas.microsoft.com/office/drawing/2014/main" id="{8F85B02B-A11C-4193-926B-2BD42906E173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2513095" y="1912079"/>
            <a:ext cx="5267801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2513095" y="2033084"/>
            <a:ext cx="5267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2020~2021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의 비고령인구 대거 유입을 제외하면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고령인구 비율이 지속적으로 증가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0656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943911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722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69918" y="9942611"/>
            <a:ext cx="7050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거주인구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633EF0-C63B-4FDD-AF64-99600A9B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1" y="2981859"/>
            <a:ext cx="2295582" cy="5636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46D12-D047-4FE6-AA6B-94A34F95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537" y="2981859"/>
            <a:ext cx="2112104" cy="5636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55690-88E6-46FF-A4FA-9846CC9E3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981858"/>
            <a:ext cx="2080436" cy="563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D511A0-ED34-4587-A51B-6B96EA58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010" y="2981859"/>
            <a:ext cx="2060750" cy="5636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A8761-B9C7-4E33-AD2E-15CA477B1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004" y="2981858"/>
            <a:ext cx="2075356" cy="56366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1207D7-9021-4832-A2A7-E38ACA3C706B}"/>
              </a:ext>
            </a:extLst>
          </p:cNvPr>
          <p:cNvSpPr/>
          <p:nvPr/>
        </p:nvSpPr>
        <p:spPr>
          <a:xfrm>
            <a:off x="3083591" y="5905500"/>
            <a:ext cx="1793582" cy="2590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8E82B2-0D0E-4295-BF86-2B8FC25C9AB3}"/>
              </a:ext>
            </a:extLst>
          </p:cNvPr>
          <p:cNvSpPr/>
          <p:nvPr/>
        </p:nvSpPr>
        <p:spPr>
          <a:xfrm>
            <a:off x="2819400" y="9122113"/>
            <a:ext cx="2323367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ABC19-9E39-4B05-9606-81BF9CDA5254}"/>
              </a:ext>
            </a:extLst>
          </p:cNvPr>
          <p:cNvSpPr txBox="1"/>
          <p:nvPr/>
        </p:nvSpPr>
        <p:spPr>
          <a:xfrm>
            <a:off x="2803805" y="9166871"/>
            <a:ext cx="230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BB7EF6-38FB-40AC-8E85-4E5747E4E337}"/>
              </a:ext>
            </a:extLst>
          </p:cNvPr>
          <p:cNvSpPr/>
          <p:nvPr/>
        </p:nvSpPr>
        <p:spPr>
          <a:xfrm>
            <a:off x="7919617" y="9121454"/>
            <a:ext cx="22963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CA59B3-225E-4A0A-AA84-8404B4D1744D}"/>
              </a:ext>
            </a:extLst>
          </p:cNvPr>
          <p:cNvSpPr txBox="1"/>
          <p:nvPr/>
        </p:nvSpPr>
        <p:spPr>
          <a:xfrm>
            <a:off x="7991383" y="9166212"/>
            <a:ext cx="214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B9A0801-27B1-416D-A6E2-9BD4FA71A906}"/>
              </a:ext>
            </a:extLst>
          </p:cNvPr>
          <p:cNvSpPr/>
          <p:nvPr/>
        </p:nvSpPr>
        <p:spPr>
          <a:xfrm>
            <a:off x="8278934" y="3110788"/>
            <a:ext cx="1606127" cy="240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100210" y="1657655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2667000" y="2313021"/>
            <a:ext cx="83627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거주인구 </a:t>
            </a:r>
            <a:r>
              <a:rPr lang="en-US" altLang="ko-KR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3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81E896-28CD-462F-9609-82D623D8161E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F1E1EF8A-E6B2-44E0-B4CF-D613627037F2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520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3016</Words>
  <Application>Microsoft Office PowerPoint</Application>
  <PresentationFormat>사용자 지정</PresentationFormat>
  <Paragraphs>555</Paragraphs>
  <Slides>39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5" baseType="lpstr">
      <vt:lpstr>Gmarket Sans Light</vt:lpstr>
      <vt:lpstr>Gmarket Sans Medium</vt:lpstr>
      <vt:lpstr>HY견고딕</vt:lpstr>
      <vt:lpstr>HY헤드라인M</vt:lpstr>
      <vt:lpstr>Mplus 1p</vt:lpstr>
      <vt:lpstr>Mplus 1p Bold</vt:lpstr>
      <vt:lpstr>Mplus 1p Light</vt:lpstr>
      <vt:lpstr>Mplus 1p Medium</vt:lpstr>
      <vt:lpstr>나눔스퀘어 ExtraBold</vt:lpstr>
      <vt:lpstr>맑은 고딕</vt:lpstr>
      <vt:lpstr>휴먼둥근헤드라인</vt:lpstr>
      <vt:lpstr>휴먼모음T</vt:lpstr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 준규</cp:lastModifiedBy>
  <cp:revision>113</cp:revision>
  <dcterms:created xsi:type="dcterms:W3CDTF">2023-11-06T21:29:30Z</dcterms:created>
  <dcterms:modified xsi:type="dcterms:W3CDTF">2023-11-08T17:12:31Z</dcterms:modified>
</cp:coreProperties>
</file>